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2" r:id="rId5"/>
    <p:sldId id="260" r:id="rId6"/>
    <p:sldId id="264" r:id="rId7"/>
    <p:sldId id="265" r:id="rId8"/>
    <p:sldId id="267" r:id="rId9"/>
    <p:sldId id="268" r:id="rId10"/>
    <p:sldId id="258" r:id="rId11"/>
    <p:sldId id="266" r:id="rId1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66CC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vijetli stil 2 - Isticanj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202B0CA-FC54-4496-8BCA-5EF66A818D29}" styleName="Tamni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94660"/>
  </p:normalViewPr>
  <p:slideViewPr>
    <p:cSldViewPr>
      <p:cViewPr varScale="1">
        <p:scale>
          <a:sx n="69" d="100"/>
          <a:sy n="69" d="100"/>
        </p:scale>
        <p:origin x="-5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8.7545566092164309E-2"/>
          <c:y val="0.14460159273259723"/>
          <c:w val="0.72717161128853047"/>
          <c:h val="0.64328885834242411"/>
        </c:manualLayout>
      </c:layout>
      <c:bar3DChart>
        <c:barDir val="col"/>
        <c:grouping val="stacked"/>
        <c:varyColors val="0"/>
        <c:ser>
          <c:idx val="0"/>
          <c:order val="0"/>
          <c:tx>
            <c:strRef>
              <c:f>List1!$B$1</c:f>
              <c:strCache>
                <c:ptCount val="1"/>
                <c:pt idx="0">
                  <c:v>Početak tamnjenja</c:v>
                </c:pt>
              </c:strCache>
            </c:strRef>
          </c:tx>
          <c:invertIfNegative val="0"/>
          <c:cat>
            <c:strRef>
              <c:f>List1!$A$2:$A$7</c:f>
              <c:strCache>
                <c:ptCount val="6"/>
                <c:pt idx="0">
                  <c:v>Jabuke s limunskom kiselinom</c:v>
                </c:pt>
                <c:pt idx="1">
                  <c:v>Jabuke sa kuhinjskom solju</c:v>
                </c:pt>
                <c:pt idx="2">
                  <c:v>Jabuke s medom</c:v>
                </c:pt>
                <c:pt idx="3">
                  <c:v>Jabuke u gaziranom piću</c:v>
                </c:pt>
                <c:pt idx="4">
                  <c:v>Jabuke u plastičnoj foliji</c:v>
                </c:pt>
                <c:pt idx="5">
                  <c:v>Blanširane jabuke</c:v>
                </c:pt>
              </c:strCache>
            </c:strRef>
          </c:cat>
          <c:val>
            <c:numRef>
              <c:f>List1!$B$2:$B$7</c:f>
              <c:numCache>
                <c:formatCode>General</c:formatCode>
                <c:ptCount val="6"/>
                <c:pt idx="0">
                  <c:v>32.5</c:v>
                </c:pt>
                <c:pt idx="1">
                  <c:v>28.5</c:v>
                </c:pt>
                <c:pt idx="2">
                  <c:v>25.45</c:v>
                </c:pt>
                <c:pt idx="3">
                  <c:v>24.9</c:v>
                </c:pt>
                <c:pt idx="4">
                  <c:v>2.5</c:v>
                </c:pt>
                <c:pt idx="5">
                  <c:v>59</c:v>
                </c:pt>
              </c:numCache>
            </c:numRef>
          </c:val>
        </c:ser>
        <c:dLbls>
          <c:showLegendKey val="0"/>
          <c:showVal val="0"/>
          <c:showCatName val="0"/>
          <c:showSerName val="0"/>
          <c:showPercent val="0"/>
          <c:showBubbleSize val="0"/>
        </c:dLbls>
        <c:gapWidth val="150"/>
        <c:shape val="box"/>
        <c:axId val="40733184"/>
        <c:axId val="40658624"/>
        <c:axId val="0"/>
      </c:bar3DChart>
      <c:catAx>
        <c:axId val="40733184"/>
        <c:scaling>
          <c:orientation val="minMax"/>
        </c:scaling>
        <c:delete val="0"/>
        <c:axPos val="b"/>
        <c:majorTickMark val="out"/>
        <c:minorTickMark val="none"/>
        <c:tickLblPos val="nextTo"/>
        <c:txPr>
          <a:bodyPr/>
          <a:lstStyle/>
          <a:p>
            <a:pPr>
              <a:defRPr>
                <a:solidFill>
                  <a:schemeClr val="tx2">
                    <a:lumMod val="10000"/>
                  </a:schemeClr>
                </a:solidFill>
              </a:defRPr>
            </a:pPr>
            <a:endParaRPr lang="sr-Latn-RS"/>
          </a:p>
        </c:txPr>
        <c:crossAx val="40658624"/>
        <c:crosses val="autoZero"/>
        <c:auto val="1"/>
        <c:lblAlgn val="ctr"/>
        <c:lblOffset val="100"/>
        <c:noMultiLvlLbl val="0"/>
      </c:catAx>
      <c:valAx>
        <c:axId val="40658624"/>
        <c:scaling>
          <c:orientation val="minMax"/>
        </c:scaling>
        <c:delete val="0"/>
        <c:axPos val="l"/>
        <c:majorGridlines/>
        <c:title>
          <c:tx>
            <c:rich>
              <a:bodyPr rot="-5400000" vert="horz"/>
              <a:lstStyle/>
              <a:p>
                <a:pPr>
                  <a:defRPr>
                    <a:solidFill>
                      <a:schemeClr val="tx2">
                        <a:lumMod val="10000"/>
                      </a:schemeClr>
                    </a:solidFill>
                  </a:defRPr>
                </a:pPr>
                <a:r>
                  <a:rPr lang="hr-HR">
                    <a:solidFill>
                      <a:schemeClr val="tx2">
                        <a:lumMod val="10000"/>
                      </a:schemeClr>
                    </a:solidFill>
                  </a:rPr>
                  <a:t>Vrijeme/sat(h)</a:t>
                </a:r>
              </a:p>
            </c:rich>
          </c:tx>
          <c:layout/>
          <c:overlay val="0"/>
        </c:title>
        <c:numFmt formatCode="General" sourceLinked="1"/>
        <c:majorTickMark val="out"/>
        <c:minorTickMark val="none"/>
        <c:tickLblPos val="nextTo"/>
        <c:txPr>
          <a:bodyPr/>
          <a:lstStyle/>
          <a:p>
            <a:pPr>
              <a:defRPr>
                <a:solidFill>
                  <a:schemeClr val="tx2">
                    <a:lumMod val="10000"/>
                  </a:schemeClr>
                </a:solidFill>
              </a:defRPr>
            </a:pPr>
            <a:endParaRPr lang="sr-Latn-RS"/>
          </a:p>
        </c:txPr>
        <c:crossAx val="40733184"/>
        <c:crosses val="autoZero"/>
        <c:crossBetween val="between"/>
      </c:valAx>
    </c:plotArea>
    <c:legend>
      <c:legendPos val="r"/>
      <c:layout>
        <c:manualLayout>
          <c:xMode val="edge"/>
          <c:yMode val="edge"/>
          <c:x val="0.80852522691629491"/>
          <c:y val="0.45430172272109243"/>
          <c:w val="0.19147477308370481"/>
          <c:h val="6.8625857251714495E-2"/>
        </c:manualLayout>
      </c:layout>
      <c:overlay val="0"/>
      <c:txPr>
        <a:bodyPr/>
        <a:lstStyle/>
        <a:p>
          <a:pPr>
            <a:defRPr>
              <a:solidFill>
                <a:schemeClr val="tx2">
                  <a:lumMod val="10000"/>
                </a:schemeClr>
              </a:solidFill>
            </a:defRPr>
          </a:pPr>
          <a:endParaRPr lang="sr-Latn-RS"/>
        </a:p>
      </c:txPr>
    </c:legend>
    <c:plotVisOnly val="1"/>
    <c:dispBlanksAs val="gap"/>
    <c:showDLblsOverMax val="0"/>
  </c:chart>
  <c:spPr>
    <a:solidFill>
      <a:schemeClr val="tx2"/>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0.24149</cdr:x>
      <cdr:y>0.02277</cdr:y>
    </cdr:from>
    <cdr:to>
      <cdr:x>0.66667</cdr:x>
      <cdr:y>0.09488</cdr:y>
    </cdr:to>
    <cdr:sp macro="" textlink="">
      <cdr:nvSpPr>
        <cdr:cNvPr id="2" name="TekstniOkvir 1"/>
        <cdr:cNvSpPr txBox="1"/>
      </cdr:nvSpPr>
      <cdr:spPr>
        <a:xfrm xmlns:a="http://schemas.openxmlformats.org/drawingml/2006/main">
          <a:off x="1485900" y="76200"/>
          <a:ext cx="2616200" cy="2413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hr-HR" sz="1100"/>
        </a:p>
      </cdr:txBody>
    </cdr:sp>
  </cdr:relSizeAnchor>
  <cdr:relSizeAnchor xmlns:cdr="http://schemas.openxmlformats.org/drawingml/2006/chartDrawing">
    <cdr:from>
      <cdr:x>0.25284</cdr:x>
      <cdr:y>0.01898</cdr:y>
    </cdr:from>
    <cdr:to>
      <cdr:x>0.73994</cdr:x>
      <cdr:y>0.11575</cdr:y>
    </cdr:to>
    <cdr:sp macro="" textlink="">
      <cdr:nvSpPr>
        <cdr:cNvPr id="3" name="TekstniOkvir 2"/>
        <cdr:cNvSpPr txBox="1"/>
      </cdr:nvSpPr>
      <cdr:spPr>
        <a:xfrm xmlns:a="http://schemas.openxmlformats.org/drawingml/2006/main">
          <a:off x="1555750" y="63500"/>
          <a:ext cx="2997200" cy="3238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2000" b="1"/>
            <a:t>Početak</a:t>
          </a:r>
          <a:r>
            <a:rPr lang="hr-HR" sz="2000" b="1" baseline="0"/>
            <a:t> tamnjenja</a:t>
          </a:r>
          <a:endParaRPr lang="hr-HR" sz="2000" b="1"/>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7" name="Jednakokračni trokut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slov 7"/>
          <p:cNvSpPr>
            <a:spLocks noGrp="1"/>
          </p:cNvSpPr>
          <p:nvPr>
            <p:ph type="ctrTitle"/>
          </p:nvPr>
        </p:nvSpPr>
        <p:spPr>
          <a:xfrm>
            <a:off x="540544" y="776288"/>
            <a:ext cx="8062912" cy="1470025"/>
          </a:xfrm>
        </p:spPr>
        <p:txBody>
          <a:bodyPr anchor="b">
            <a:normAutofit/>
          </a:bodyPr>
          <a:lstStyle>
            <a:lvl1pPr algn="r">
              <a:defRPr sz="4400"/>
            </a:lvl1pPr>
          </a:lstStyle>
          <a:p>
            <a:r>
              <a:rPr kumimoji="0" lang="hr-HR" smtClean="0"/>
              <a:t>Kliknite da biste uredili stil naslova matrice</a:t>
            </a:r>
            <a:endParaRPr kumimoji="0" lang="en-US"/>
          </a:p>
        </p:txBody>
      </p:sp>
      <p:sp>
        <p:nvSpPr>
          <p:cNvPr id="9" name="Podnaslov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Kliknite da biste uredili stil podnaslova matrice</a:t>
            </a:r>
            <a:endParaRPr kumimoji="0" lang="en-US"/>
          </a:p>
        </p:txBody>
      </p:sp>
      <p:sp>
        <p:nvSpPr>
          <p:cNvPr id="28" name="Rezervirano mjesto datuma 27"/>
          <p:cNvSpPr>
            <a:spLocks noGrp="1"/>
          </p:cNvSpPr>
          <p:nvPr>
            <p:ph type="dt" sz="half" idx="10"/>
          </p:nvPr>
        </p:nvSpPr>
        <p:spPr>
          <a:xfrm>
            <a:off x="1371600" y="6012656"/>
            <a:ext cx="5791200" cy="365125"/>
          </a:xfrm>
        </p:spPr>
        <p:txBody>
          <a:bodyPr tIns="0" bIns="0" anchor="t"/>
          <a:lstStyle>
            <a:lvl1pPr algn="r">
              <a:defRPr sz="1000"/>
            </a:lvl1pPr>
          </a:lstStyle>
          <a:p>
            <a:fld id="{C3570842-7FCA-41DD-B2B8-1BE3DFCEFC66}" type="datetimeFigureOut">
              <a:rPr lang="sr-Latn-CS" smtClean="0"/>
              <a:pPr/>
              <a:t>13.1.2017.</a:t>
            </a:fld>
            <a:endParaRPr lang="hr-HR" dirty="0"/>
          </a:p>
        </p:txBody>
      </p:sp>
      <p:sp>
        <p:nvSpPr>
          <p:cNvPr id="17" name="Rezervirano mjesto podnožja 16"/>
          <p:cNvSpPr>
            <a:spLocks noGrp="1"/>
          </p:cNvSpPr>
          <p:nvPr>
            <p:ph type="ftr" sz="quarter" idx="11"/>
          </p:nvPr>
        </p:nvSpPr>
        <p:spPr>
          <a:xfrm>
            <a:off x="1371600" y="5650704"/>
            <a:ext cx="5791200" cy="365125"/>
          </a:xfrm>
        </p:spPr>
        <p:txBody>
          <a:bodyPr tIns="0" bIns="0" anchor="b"/>
          <a:lstStyle>
            <a:lvl1pPr algn="r">
              <a:defRPr sz="1100"/>
            </a:lvl1pPr>
          </a:lstStyle>
          <a:p>
            <a:endParaRPr lang="hr-HR" dirty="0"/>
          </a:p>
        </p:txBody>
      </p:sp>
      <p:sp>
        <p:nvSpPr>
          <p:cNvPr id="29" name="Rezervirano mjesto broja slajda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222E8DF-65DE-4B7E-AD8C-5254D22772BD}" type="slidenum">
              <a:rPr lang="hr-HR" smtClean="0"/>
              <a:pPr/>
              <a:t>‹#›</a:t>
            </a:fld>
            <a:endParaRPr lang="hr-HR" dirty="0"/>
          </a:p>
        </p:txBody>
      </p:sp>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C3570842-7FCA-41DD-B2B8-1BE3DFCEFC66}" type="datetimeFigureOut">
              <a:rPr lang="sr-Latn-CS" smtClean="0"/>
              <a:pPr/>
              <a:t>13.1.2017.</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1222E8DF-65DE-4B7E-AD8C-5254D22772BD}" type="slidenum">
              <a:rPr lang="hr-HR" smtClean="0"/>
              <a:pPr/>
              <a:t>‹#›</a:t>
            </a:fld>
            <a:endParaRPr lang="hr-HR" dirty="0"/>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81800" y="381000"/>
            <a:ext cx="1905000" cy="5486400"/>
          </a:xfrm>
        </p:spPr>
        <p:txBody>
          <a:bodyPr vert="eaVer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381000"/>
            <a:ext cx="6248400" cy="5486400"/>
          </a:xfrm>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C3570842-7FCA-41DD-B2B8-1BE3DFCEFC66}" type="datetimeFigureOut">
              <a:rPr lang="sr-Latn-CS" smtClean="0"/>
              <a:pPr/>
              <a:t>13.1.2017.</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1222E8DF-65DE-4B7E-AD8C-5254D22772BD}" type="slidenum">
              <a:rPr lang="hr-HR" smtClean="0"/>
              <a:pPr/>
              <a:t>‹#›</a:t>
            </a:fld>
            <a:endParaRPr lang="hr-HR" dirty="0"/>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67494"/>
            <a:ext cx="8229600" cy="1399032"/>
          </a:xfrm>
        </p:spPr>
        <p:txBody>
          <a:bodyPr/>
          <a:lstStyle/>
          <a:p>
            <a:r>
              <a:rPr kumimoji="0" lang="hr-HR" smtClean="0"/>
              <a:t>Kliknite da biste uredili stil naslova matrice</a:t>
            </a:r>
            <a:endParaRPr kumimoji="0" lang="en-US"/>
          </a:p>
        </p:txBody>
      </p:sp>
      <p:sp>
        <p:nvSpPr>
          <p:cNvPr id="3" name="Rezervirano mjesto sadržaja 2"/>
          <p:cNvSpPr>
            <a:spLocks noGrp="1"/>
          </p:cNvSpPr>
          <p:nvPr>
            <p:ph idx="1"/>
          </p:nvPr>
        </p:nvSpPr>
        <p:spPr>
          <a:xfrm>
            <a:off x="457200" y="1882808"/>
            <a:ext cx="8229600" cy="4572000"/>
          </a:xfrm>
        </p:spPr>
        <p:txBody>
          <a:bodyPr/>
          <a:lstStyle>
            <a:lvl1pPr>
              <a:defRPr sz="2200">
                <a:solidFill>
                  <a:schemeClr val="bg1">
                    <a:lumMod val="10000"/>
                  </a:schemeClr>
                </a:solidFill>
              </a:defRPr>
            </a:lvl1pPr>
            <a:lvl2pPr>
              <a:defRPr sz="2200">
                <a:solidFill>
                  <a:schemeClr val="bg1">
                    <a:lumMod val="10000"/>
                  </a:schemeClr>
                </a:solidFill>
              </a:defRPr>
            </a:lvl2pPr>
            <a:lvl3pPr>
              <a:defRPr>
                <a:solidFill>
                  <a:schemeClr val="bg1">
                    <a:lumMod val="10000"/>
                  </a:schemeClr>
                </a:solidFill>
              </a:defRPr>
            </a:lvl3pPr>
            <a:lvl4pPr>
              <a:defRPr>
                <a:solidFill>
                  <a:schemeClr val="bg1">
                    <a:lumMod val="10000"/>
                  </a:schemeClr>
                </a:solidFill>
              </a:defRPr>
            </a:lvl4pPr>
            <a:lvl5pPr>
              <a:defRPr>
                <a:solidFill>
                  <a:schemeClr val="bg1">
                    <a:lumMod val="10000"/>
                  </a:schemeClr>
                </a:solidFill>
              </a:defRPr>
            </a:lvl5pPr>
          </a:lstStyle>
          <a:p>
            <a:pPr lvl="0" eaLnBrk="1" latinLnBrk="0" hangingPunct="1"/>
            <a:r>
              <a:rPr lang="hr-HR" dirty="0" smtClean="0"/>
              <a:t>Kliknite da biste uredili stilove teksta matrice</a:t>
            </a:r>
          </a:p>
          <a:p>
            <a:pPr lvl="1" eaLnBrk="1" latinLnBrk="0" hangingPunct="1"/>
            <a:r>
              <a:rPr lang="hr-HR" dirty="0" smtClean="0"/>
              <a:t>Druga razina</a:t>
            </a:r>
          </a:p>
          <a:p>
            <a:pPr lvl="2" eaLnBrk="1" latinLnBrk="0" hangingPunct="1"/>
            <a:r>
              <a:rPr lang="hr-HR" dirty="0" smtClean="0"/>
              <a:t>Treća razina</a:t>
            </a:r>
          </a:p>
          <a:p>
            <a:pPr lvl="3" eaLnBrk="1" latinLnBrk="0" hangingPunct="1"/>
            <a:r>
              <a:rPr lang="hr-HR" dirty="0" smtClean="0"/>
              <a:t>Četvrta razina</a:t>
            </a:r>
          </a:p>
          <a:p>
            <a:pPr lvl="4" eaLnBrk="1" latinLnBrk="0" hangingPunct="1"/>
            <a:r>
              <a:rPr lang="hr-HR" dirty="0" smtClean="0"/>
              <a:t>Peta razina</a:t>
            </a:r>
            <a:endParaRPr kumimoji="0" lang="en-US" dirty="0"/>
          </a:p>
        </p:txBody>
      </p:sp>
      <p:sp>
        <p:nvSpPr>
          <p:cNvPr id="4" name="Rezervirano mjesto datuma 3"/>
          <p:cNvSpPr>
            <a:spLocks noGrp="1"/>
          </p:cNvSpPr>
          <p:nvPr>
            <p:ph type="dt" sz="half" idx="10"/>
          </p:nvPr>
        </p:nvSpPr>
        <p:spPr>
          <a:xfrm>
            <a:off x="4791456" y="6480048"/>
            <a:ext cx="2133600" cy="301752"/>
          </a:xfrm>
        </p:spPr>
        <p:txBody>
          <a:bodyPr/>
          <a:lstStyle/>
          <a:p>
            <a:fld id="{C3570842-7FCA-41DD-B2B8-1BE3DFCEFC66}" type="datetimeFigureOut">
              <a:rPr lang="sr-Latn-CS" smtClean="0"/>
              <a:pPr/>
              <a:t>13.1.2017.</a:t>
            </a:fld>
            <a:endParaRPr lang="hr-HR" dirty="0"/>
          </a:p>
        </p:txBody>
      </p:sp>
      <p:sp>
        <p:nvSpPr>
          <p:cNvPr id="5" name="Rezervirano mjesto podnožja 4"/>
          <p:cNvSpPr>
            <a:spLocks noGrp="1"/>
          </p:cNvSpPr>
          <p:nvPr>
            <p:ph type="ftr" sz="quarter" idx="11"/>
          </p:nvPr>
        </p:nvSpPr>
        <p:spPr>
          <a:xfrm>
            <a:off x="457200" y="6480969"/>
            <a:ext cx="4260056" cy="300831"/>
          </a:xfrm>
        </p:spPr>
        <p:txBody>
          <a:bodyPr/>
          <a:lstStyle/>
          <a:p>
            <a:endParaRPr lang="hr-HR" dirty="0"/>
          </a:p>
        </p:txBody>
      </p:sp>
      <p:sp>
        <p:nvSpPr>
          <p:cNvPr id="6" name="Rezervirano mjesto broja slajda 5"/>
          <p:cNvSpPr>
            <a:spLocks noGrp="1"/>
          </p:cNvSpPr>
          <p:nvPr>
            <p:ph type="sldNum" sz="quarter" idx="12"/>
          </p:nvPr>
        </p:nvSpPr>
        <p:spPr/>
        <p:txBody>
          <a:bodyPr/>
          <a:lstStyle/>
          <a:p>
            <a:fld id="{1222E8DF-65DE-4B7E-AD8C-5254D22772BD}" type="slidenum">
              <a:rPr lang="hr-HR" smtClean="0"/>
              <a:pPr/>
              <a:t>‹#›</a:t>
            </a:fld>
            <a:endParaRPr lang="hr-HR" dirty="0"/>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spTree>
      <p:nvGrpSpPr>
        <p:cNvPr id="1" name=""/>
        <p:cNvGrpSpPr/>
        <p:nvPr/>
      </p:nvGrpSpPr>
      <p:grpSpPr>
        <a:xfrm>
          <a:off x="0" y="0"/>
          <a:ext cx="0" cy="0"/>
          <a:chOff x="0" y="0"/>
          <a:chExt cx="0" cy="0"/>
        </a:xfrm>
      </p:grpSpPr>
      <p:sp>
        <p:nvSpPr>
          <p:cNvPr id="9" name="Pravokutni trokut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Jednakokračni trokut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Rezervirano mjesto datuma 3"/>
          <p:cNvSpPr>
            <a:spLocks noGrp="1"/>
          </p:cNvSpPr>
          <p:nvPr>
            <p:ph type="dt" sz="half" idx="10"/>
          </p:nvPr>
        </p:nvSpPr>
        <p:spPr>
          <a:xfrm>
            <a:off x="6955632" y="6477000"/>
            <a:ext cx="2133600" cy="304800"/>
          </a:xfrm>
        </p:spPr>
        <p:txBody>
          <a:bodyPr/>
          <a:lstStyle/>
          <a:p>
            <a:fld id="{C3570842-7FCA-41DD-B2B8-1BE3DFCEFC66}" type="datetimeFigureOut">
              <a:rPr lang="sr-Latn-CS" smtClean="0"/>
              <a:pPr/>
              <a:t>13.1.2017.</a:t>
            </a:fld>
            <a:endParaRPr lang="hr-HR" dirty="0"/>
          </a:p>
        </p:txBody>
      </p:sp>
      <p:sp>
        <p:nvSpPr>
          <p:cNvPr id="5" name="Rezervirano mjesto podnožja 4"/>
          <p:cNvSpPr>
            <a:spLocks noGrp="1"/>
          </p:cNvSpPr>
          <p:nvPr>
            <p:ph type="ftr" sz="quarter" idx="11"/>
          </p:nvPr>
        </p:nvSpPr>
        <p:spPr>
          <a:xfrm>
            <a:off x="2619376" y="6480969"/>
            <a:ext cx="4260056" cy="300831"/>
          </a:xfrm>
        </p:spPr>
        <p:txBody>
          <a:bodyPr/>
          <a:lstStyle/>
          <a:p>
            <a:endParaRPr lang="hr-HR" dirty="0"/>
          </a:p>
        </p:txBody>
      </p:sp>
      <p:sp>
        <p:nvSpPr>
          <p:cNvPr id="6" name="Rezervirano mjesto broja slajda 5"/>
          <p:cNvSpPr>
            <a:spLocks noGrp="1"/>
          </p:cNvSpPr>
          <p:nvPr>
            <p:ph type="sldNum" sz="quarter" idx="12"/>
          </p:nvPr>
        </p:nvSpPr>
        <p:spPr>
          <a:xfrm>
            <a:off x="8451056" y="809624"/>
            <a:ext cx="502920" cy="300831"/>
          </a:xfrm>
        </p:spPr>
        <p:txBody>
          <a:bodyPr/>
          <a:lstStyle/>
          <a:p>
            <a:fld id="{1222E8DF-65DE-4B7E-AD8C-5254D22772BD}" type="slidenum">
              <a:rPr lang="hr-HR" smtClean="0"/>
              <a:pPr/>
              <a:t>‹#›</a:t>
            </a:fld>
            <a:endParaRPr lang="hr-HR" dirty="0"/>
          </a:p>
        </p:txBody>
      </p:sp>
      <p:cxnSp>
        <p:nvCxnSpPr>
          <p:cNvPr id="11" name="Ravni poveznik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Ravni poveznik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Naslov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381000" y="1633536"/>
            <a:ext cx="3886200" cy="2286000"/>
          </a:xfrm>
        </p:spPr>
        <p:txBody>
          <a:bodyPr anchor="t"/>
          <a:lstStyle>
            <a:lvl1pPr marL="54864" indent="0" algn="l">
              <a:buNone/>
              <a:defRPr sz="2000">
                <a:solidFill>
                  <a:schemeClr val="bg1">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dirty="0" smtClean="0"/>
              <a:t>Kliknite da biste uredili stilove teksta matrice</a:t>
            </a:r>
          </a:p>
        </p:txBody>
      </p:sp>
    </p:spTree>
  </p:cSld>
  <p:clrMapOvr>
    <a:masterClrMapping/>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marL="0" algn="l">
              <a:defRPr/>
            </a:lvl1pPr>
          </a:lstStyle>
          <a:p>
            <a:r>
              <a:rPr kumimoji="0" lang="hr-HR" smtClean="0"/>
              <a:t>Kliknite da biste uredili stil naslova matrice</a:t>
            </a:r>
            <a:endParaRPr kumimoji="0" lang="en-US"/>
          </a:p>
        </p:txBody>
      </p:sp>
      <p:sp>
        <p:nvSpPr>
          <p:cNvPr id="3" name="Rezervirano mjesto sadržaja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sadržaja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a:xfrm>
            <a:off x="4791456" y="6480969"/>
            <a:ext cx="2133600" cy="301752"/>
          </a:xfrm>
        </p:spPr>
        <p:txBody>
          <a:bodyPr/>
          <a:lstStyle/>
          <a:p>
            <a:fld id="{C3570842-7FCA-41DD-B2B8-1BE3DFCEFC66}" type="datetimeFigureOut">
              <a:rPr lang="sr-Latn-CS" smtClean="0"/>
              <a:pPr/>
              <a:t>13.1.2017.</a:t>
            </a:fld>
            <a:endParaRPr lang="hr-HR" dirty="0"/>
          </a:p>
        </p:txBody>
      </p:sp>
      <p:sp>
        <p:nvSpPr>
          <p:cNvPr id="6" name="Rezervirano mjesto podnožja 5"/>
          <p:cNvSpPr>
            <a:spLocks noGrp="1"/>
          </p:cNvSpPr>
          <p:nvPr>
            <p:ph type="ftr" sz="quarter" idx="11"/>
          </p:nvPr>
        </p:nvSpPr>
        <p:spPr>
          <a:xfrm>
            <a:off x="457200" y="6480969"/>
            <a:ext cx="4260056" cy="301752"/>
          </a:xfrm>
        </p:spPr>
        <p:txBody>
          <a:bodyPr/>
          <a:lstStyle/>
          <a:p>
            <a:endParaRPr lang="hr-HR" dirty="0"/>
          </a:p>
        </p:txBody>
      </p:sp>
      <p:sp>
        <p:nvSpPr>
          <p:cNvPr id="7" name="Rezervirano mjesto broja slajda 6"/>
          <p:cNvSpPr>
            <a:spLocks noGrp="1"/>
          </p:cNvSpPr>
          <p:nvPr>
            <p:ph type="sldNum" sz="quarter" idx="12"/>
          </p:nvPr>
        </p:nvSpPr>
        <p:spPr>
          <a:xfrm>
            <a:off x="7589520" y="6480969"/>
            <a:ext cx="502920" cy="301752"/>
          </a:xfrm>
        </p:spPr>
        <p:txBody>
          <a:bodyPr/>
          <a:lstStyle/>
          <a:p>
            <a:fld id="{1222E8DF-65DE-4B7E-AD8C-5254D22772BD}" type="slidenum">
              <a:rPr lang="hr-HR" smtClean="0"/>
              <a:pPr/>
              <a:t>‹#›</a:t>
            </a:fld>
            <a:endParaRPr lang="hr-HR" dirty="0"/>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4" name="Rezervirano mjesto teksta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5" name="Rezervirano mjesto sadržaja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6" name="Rezervirano mjesto sadržaja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7" name="Rezervirano mjesto datuma 6"/>
          <p:cNvSpPr>
            <a:spLocks noGrp="1"/>
          </p:cNvSpPr>
          <p:nvPr>
            <p:ph type="dt" sz="half" idx="10"/>
          </p:nvPr>
        </p:nvSpPr>
        <p:spPr>
          <a:xfrm>
            <a:off x="4791456" y="6480969"/>
            <a:ext cx="2130552" cy="301752"/>
          </a:xfrm>
        </p:spPr>
        <p:txBody>
          <a:bodyPr/>
          <a:lstStyle/>
          <a:p>
            <a:fld id="{C3570842-7FCA-41DD-B2B8-1BE3DFCEFC66}" type="datetimeFigureOut">
              <a:rPr lang="sr-Latn-CS" smtClean="0"/>
              <a:pPr/>
              <a:t>13.1.2017.</a:t>
            </a:fld>
            <a:endParaRPr lang="hr-HR" dirty="0"/>
          </a:p>
        </p:txBody>
      </p:sp>
      <p:sp>
        <p:nvSpPr>
          <p:cNvPr id="8" name="Rezervirano mjesto podnožja 7"/>
          <p:cNvSpPr>
            <a:spLocks noGrp="1"/>
          </p:cNvSpPr>
          <p:nvPr>
            <p:ph type="ftr" sz="quarter" idx="11"/>
          </p:nvPr>
        </p:nvSpPr>
        <p:spPr>
          <a:xfrm>
            <a:off x="457200" y="6480969"/>
            <a:ext cx="4261104" cy="301752"/>
          </a:xfrm>
        </p:spPr>
        <p:txBody>
          <a:bodyPr/>
          <a:lstStyle/>
          <a:p>
            <a:endParaRPr lang="hr-HR" dirty="0"/>
          </a:p>
        </p:txBody>
      </p:sp>
      <p:sp>
        <p:nvSpPr>
          <p:cNvPr id="9" name="Rezervirano mjesto broja slajda 8"/>
          <p:cNvSpPr>
            <a:spLocks noGrp="1"/>
          </p:cNvSpPr>
          <p:nvPr>
            <p:ph type="sldNum" sz="quarter" idx="12"/>
          </p:nvPr>
        </p:nvSpPr>
        <p:spPr>
          <a:xfrm>
            <a:off x="7589520" y="6483096"/>
            <a:ext cx="502920" cy="301752"/>
          </a:xfrm>
        </p:spPr>
        <p:txBody>
          <a:bodyPr/>
          <a:lstStyle>
            <a:lvl1pPr algn="ctr">
              <a:defRPr/>
            </a:lvl1pPr>
          </a:lstStyle>
          <a:p>
            <a:fld id="{1222E8DF-65DE-4B7E-AD8C-5254D22772BD}" type="slidenum">
              <a:rPr lang="hr-HR" smtClean="0"/>
              <a:pPr/>
              <a:t>‹#›</a:t>
            </a:fld>
            <a:endParaRPr lang="hr-HR" dirty="0"/>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b="0"/>
            </a:lvl1pPr>
          </a:lstStyle>
          <a:p>
            <a:r>
              <a:rPr kumimoji="0" lang="hr-HR" smtClean="0"/>
              <a:t>Kliknite da biste uredili stil naslova matrice</a:t>
            </a:r>
            <a:endParaRPr kumimoji="0" lang="en-US"/>
          </a:p>
        </p:txBody>
      </p:sp>
      <p:sp>
        <p:nvSpPr>
          <p:cNvPr id="3" name="Rezervirano mjesto datuma 2"/>
          <p:cNvSpPr>
            <a:spLocks noGrp="1"/>
          </p:cNvSpPr>
          <p:nvPr>
            <p:ph type="dt" sz="half" idx="10"/>
          </p:nvPr>
        </p:nvSpPr>
        <p:spPr/>
        <p:txBody>
          <a:bodyPr/>
          <a:lstStyle/>
          <a:p>
            <a:fld id="{C3570842-7FCA-41DD-B2B8-1BE3DFCEFC66}" type="datetimeFigureOut">
              <a:rPr lang="sr-Latn-CS" smtClean="0"/>
              <a:pPr/>
              <a:t>13.1.2017.</a:t>
            </a:fld>
            <a:endParaRPr lang="hr-HR" dirty="0"/>
          </a:p>
        </p:txBody>
      </p:sp>
      <p:sp>
        <p:nvSpPr>
          <p:cNvPr id="4" name="Rezervirano mjesto podnožja 3"/>
          <p:cNvSpPr>
            <a:spLocks noGrp="1"/>
          </p:cNvSpPr>
          <p:nvPr>
            <p:ph type="ftr" sz="quarter" idx="11"/>
          </p:nvPr>
        </p:nvSpPr>
        <p:spPr/>
        <p:txBody>
          <a:bodyPr/>
          <a:lstStyle/>
          <a:p>
            <a:endParaRPr lang="hr-HR" dirty="0"/>
          </a:p>
        </p:txBody>
      </p:sp>
      <p:sp>
        <p:nvSpPr>
          <p:cNvPr id="5" name="Rezervirano mjesto broja slajda 4"/>
          <p:cNvSpPr>
            <a:spLocks noGrp="1"/>
          </p:cNvSpPr>
          <p:nvPr>
            <p:ph type="sldNum" sz="quarter" idx="12"/>
          </p:nvPr>
        </p:nvSpPr>
        <p:spPr/>
        <p:txBody>
          <a:bodyPr/>
          <a:lstStyle/>
          <a:p>
            <a:fld id="{1222E8DF-65DE-4B7E-AD8C-5254D22772BD}" type="slidenum">
              <a:rPr lang="hr-HR" smtClean="0"/>
              <a:pPr/>
              <a:t>‹#›</a:t>
            </a:fld>
            <a:endParaRPr lang="hr-HR" dirty="0"/>
          </a:p>
        </p:txBody>
      </p:sp>
      <p:pic>
        <p:nvPicPr>
          <p:cNvPr id="6" name="Slika 5" descr="jabuke u foliji- 3 dana"/>
          <p:cNvPicPr/>
          <p:nvPr userDrawn="1"/>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a:xfrm>
            <a:off x="4791456" y="6480969"/>
            <a:ext cx="2133600" cy="301752"/>
          </a:xfrm>
        </p:spPr>
        <p:txBody>
          <a:bodyPr/>
          <a:lstStyle/>
          <a:p>
            <a:fld id="{C3570842-7FCA-41DD-B2B8-1BE3DFCEFC66}" type="datetimeFigureOut">
              <a:rPr lang="sr-Latn-CS" smtClean="0"/>
              <a:pPr/>
              <a:t>13.1.2017.</a:t>
            </a:fld>
            <a:endParaRPr lang="hr-HR" dirty="0"/>
          </a:p>
        </p:txBody>
      </p:sp>
      <p:sp>
        <p:nvSpPr>
          <p:cNvPr id="3" name="Rezervirano mjesto podnožja 2"/>
          <p:cNvSpPr>
            <a:spLocks noGrp="1"/>
          </p:cNvSpPr>
          <p:nvPr>
            <p:ph type="ftr" sz="quarter" idx="11"/>
          </p:nvPr>
        </p:nvSpPr>
        <p:spPr>
          <a:xfrm>
            <a:off x="457200" y="6481890"/>
            <a:ext cx="4260056" cy="300831"/>
          </a:xfrm>
        </p:spPr>
        <p:txBody>
          <a:bodyPr/>
          <a:lstStyle/>
          <a:p>
            <a:endParaRPr lang="hr-HR" dirty="0"/>
          </a:p>
        </p:txBody>
      </p:sp>
      <p:sp>
        <p:nvSpPr>
          <p:cNvPr id="4" name="Rezervirano mjesto broja slajda 3"/>
          <p:cNvSpPr>
            <a:spLocks noGrp="1"/>
          </p:cNvSpPr>
          <p:nvPr>
            <p:ph type="sldNum" sz="quarter" idx="12"/>
          </p:nvPr>
        </p:nvSpPr>
        <p:spPr>
          <a:xfrm>
            <a:off x="7589520" y="6480969"/>
            <a:ext cx="502920" cy="301752"/>
          </a:xfrm>
        </p:spPr>
        <p:txBody>
          <a:bodyPr/>
          <a:lstStyle/>
          <a:p>
            <a:fld id="{1222E8DF-65DE-4B7E-AD8C-5254D22772BD}" type="slidenum">
              <a:rPr lang="hr-HR" smtClean="0"/>
              <a:pPr/>
              <a:t>‹#›</a:t>
            </a:fld>
            <a:endParaRPr lang="hr-HR" dirty="0"/>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hr-HR" smtClean="0"/>
              <a:t>Kliknite da biste uredili stilove teksta matrice</a:t>
            </a:r>
          </a:p>
        </p:txBody>
      </p:sp>
      <p:sp>
        <p:nvSpPr>
          <p:cNvPr id="4" name="Rezervirano mjesto sadržaja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a:xfrm>
            <a:off x="6278976" y="6556248"/>
            <a:ext cx="2133600" cy="301752"/>
          </a:xfrm>
        </p:spPr>
        <p:txBody>
          <a:bodyPr/>
          <a:lstStyle>
            <a:lvl1pPr>
              <a:defRPr sz="900"/>
            </a:lvl1pPr>
          </a:lstStyle>
          <a:p>
            <a:fld id="{C3570842-7FCA-41DD-B2B8-1BE3DFCEFC66}" type="datetimeFigureOut">
              <a:rPr lang="sr-Latn-CS" smtClean="0"/>
              <a:pPr/>
              <a:t>13.1.2017.</a:t>
            </a:fld>
            <a:endParaRPr lang="hr-HR" dirty="0"/>
          </a:p>
        </p:txBody>
      </p:sp>
      <p:sp>
        <p:nvSpPr>
          <p:cNvPr id="6" name="Rezervirano mjesto podnožja 5"/>
          <p:cNvSpPr>
            <a:spLocks noGrp="1"/>
          </p:cNvSpPr>
          <p:nvPr>
            <p:ph type="ftr" sz="quarter" idx="11"/>
          </p:nvPr>
        </p:nvSpPr>
        <p:spPr>
          <a:xfrm>
            <a:off x="1135856" y="6556248"/>
            <a:ext cx="5143120" cy="301752"/>
          </a:xfrm>
        </p:spPr>
        <p:txBody>
          <a:bodyPr/>
          <a:lstStyle>
            <a:lvl1pPr>
              <a:defRPr sz="900"/>
            </a:lvl1pPr>
          </a:lstStyle>
          <a:p>
            <a:endParaRPr lang="hr-HR" dirty="0"/>
          </a:p>
        </p:txBody>
      </p:sp>
      <p:sp>
        <p:nvSpPr>
          <p:cNvPr id="7" name="Rezervirano mjesto broja slajda 6"/>
          <p:cNvSpPr>
            <a:spLocks noGrp="1"/>
          </p:cNvSpPr>
          <p:nvPr>
            <p:ph type="sldNum" sz="quarter" idx="12"/>
          </p:nvPr>
        </p:nvSpPr>
        <p:spPr>
          <a:xfrm>
            <a:off x="8410576" y="6556248"/>
            <a:ext cx="502920" cy="301752"/>
          </a:xfrm>
        </p:spPr>
        <p:txBody>
          <a:bodyPr/>
          <a:lstStyle>
            <a:lvl1pPr>
              <a:defRPr sz="900"/>
            </a:lvl1pPr>
          </a:lstStyle>
          <a:p>
            <a:fld id="{1222E8DF-65DE-4B7E-AD8C-5254D22772BD}" type="slidenum">
              <a:rPr lang="hr-HR" smtClean="0"/>
              <a:pPr/>
              <a:t>‹#›</a:t>
            </a:fld>
            <a:endParaRPr lang="hr-HR" dirty="0"/>
          </a:p>
        </p:txBody>
      </p:sp>
    </p:spTree>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hr-HR" smtClean="0"/>
              <a:t>Kliknite da biste uredili stil naslova matrice</a:t>
            </a:r>
            <a:endParaRPr kumimoji="0" lang="en-US"/>
          </a:p>
        </p:txBody>
      </p:sp>
      <p:sp>
        <p:nvSpPr>
          <p:cNvPr id="3" name="Rezervirano mjesto slik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hr-HR" smtClean="0"/>
              <a:t>Pritisnite ikonu za dodavanje slike</a:t>
            </a:r>
            <a:endParaRPr kumimoji="0" lang="en-US" dirty="0"/>
          </a:p>
        </p:txBody>
      </p:sp>
      <p:sp>
        <p:nvSpPr>
          <p:cNvPr id="4" name="Rezervirano mjesto teksta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hr-HR" smtClean="0"/>
              <a:t>Kliknite da biste uredili stilove teksta matrice</a:t>
            </a:r>
          </a:p>
        </p:txBody>
      </p:sp>
      <p:sp>
        <p:nvSpPr>
          <p:cNvPr id="5" name="Rezervirano mjesto datuma 4"/>
          <p:cNvSpPr>
            <a:spLocks noGrp="1"/>
          </p:cNvSpPr>
          <p:nvPr>
            <p:ph type="dt" sz="half" idx="10"/>
          </p:nvPr>
        </p:nvSpPr>
        <p:spPr>
          <a:xfrm>
            <a:off x="6108192" y="6556248"/>
            <a:ext cx="2103120" cy="301752"/>
          </a:xfrm>
        </p:spPr>
        <p:txBody>
          <a:bodyPr/>
          <a:lstStyle>
            <a:lvl1pPr>
              <a:defRPr sz="900"/>
            </a:lvl1pPr>
          </a:lstStyle>
          <a:p>
            <a:fld id="{C3570842-7FCA-41DD-B2B8-1BE3DFCEFC66}" type="datetimeFigureOut">
              <a:rPr lang="sr-Latn-CS" smtClean="0"/>
              <a:pPr/>
              <a:t>13.1.2017.</a:t>
            </a:fld>
            <a:endParaRPr lang="hr-HR" dirty="0"/>
          </a:p>
        </p:txBody>
      </p:sp>
      <p:sp>
        <p:nvSpPr>
          <p:cNvPr id="6" name="Rezervirano mjesto podnožja 5"/>
          <p:cNvSpPr>
            <a:spLocks noGrp="1"/>
          </p:cNvSpPr>
          <p:nvPr>
            <p:ph type="ftr" sz="quarter" idx="11"/>
          </p:nvPr>
        </p:nvSpPr>
        <p:spPr>
          <a:xfrm>
            <a:off x="1170432" y="6557169"/>
            <a:ext cx="4948072" cy="301752"/>
          </a:xfrm>
        </p:spPr>
        <p:txBody>
          <a:bodyPr/>
          <a:lstStyle>
            <a:lvl1pPr>
              <a:defRPr sz="900"/>
            </a:lvl1pPr>
          </a:lstStyle>
          <a:p>
            <a:endParaRPr lang="hr-HR" dirty="0"/>
          </a:p>
        </p:txBody>
      </p:sp>
      <p:sp>
        <p:nvSpPr>
          <p:cNvPr id="7" name="Rezervirano mjesto broja slajda 6"/>
          <p:cNvSpPr>
            <a:spLocks noGrp="1"/>
          </p:cNvSpPr>
          <p:nvPr>
            <p:ph type="sldNum" sz="quarter" idx="12"/>
          </p:nvPr>
        </p:nvSpPr>
        <p:spPr>
          <a:xfrm>
            <a:off x="8217192" y="6556248"/>
            <a:ext cx="365760" cy="301752"/>
          </a:xfrm>
        </p:spPr>
        <p:txBody>
          <a:bodyPr/>
          <a:lstStyle>
            <a:lvl1pPr algn="ctr">
              <a:defRPr sz="900"/>
            </a:lvl1pPr>
          </a:lstStyle>
          <a:p>
            <a:fld id="{1222E8DF-65DE-4B7E-AD8C-5254D22772BD}" type="slidenum">
              <a:rPr lang="hr-HR" smtClean="0"/>
              <a:pPr/>
              <a:t>‹#›</a:t>
            </a:fld>
            <a:endParaRPr lang="hr-HR" dirty="0"/>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Pravokutni trokut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Ravni poveznik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Ravni poveznik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Rezervirano mjesto naslova 21"/>
          <p:cNvSpPr>
            <a:spLocks noGrp="1"/>
          </p:cNvSpPr>
          <p:nvPr>
            <p:ph type="title"/>
          </p:nvPr>
        </p:nvSpPr>
        <p:spPr>
          <a:xfrm>
            <a:off x="457200" y="267494"/>
            <a:ext cx="8229600" cy="1399032"/>
          </a:xfrm>
          <a:prstGeom prst="rect">
            <a:avLst/>
          </a:prstGeom>
        </p:spPr>
        <p:txBody>
          <a:bodyPr vert="horz" anchor="ctr">
            <a:normAutofit/>
          </a:bodyPr>
          <a:lstStyle/>
          <a:p>
            <a:r>
              <a:rPr kumimoji="0" lang="hr-HR" smtClean="0"/>
              <a:t>Kliknite da biste uredili stil naslova matrice</a:t>
            </a:r>
            <a:endParaRPr kumimoji="0" lang="en-US"/>
          </a:p>
        </p:txBody>
      </p:sp>
      <p:sp>
        <p:nvSpPr>
          <p:cNvPr id="13" name="Rezervirano mjesto teksta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hr-HR" dirty="0" smtClean="0"/>
              <a:t>Kliknite da biste uredili stilove teksta matrice</a:t>
            </a:r>
          </a:p>
          <a:p>
            <a:pPr lvl="1" eaLnBrk="1" latinLnBrk="0" hangingPunct="1"/>
            <a:r>
              <a:rPr kumimoji="0" lang="hr-HR" dirty="0" smtClean="0"/>
              <a:t>Druga razina</a:t>
            </a:r>
          </a:p>
          <a:p>
            <a:pPr lvl="2" eaLnBrk="1" latinLnBrk="0" hangingPunct="1"/>
            <a:r>
              <a:rPr kumimoji="0" lang="hr-HR" dirty="0" smtClean="0"/>
              <a:t>Treća razina</a:t>
            </a:r>
          </a:p>
          <a:p>
            <a:pPr lvl="3" eaLnBrk="1" latinLnBrk="0" hangingPunct="1"/>
            <a:r>
              <a:rPr kumimoji="0" lang="hr-HR" dirty="0" smtClean="0"/>
              <a:t>Četvrta razina</a:t>
            </a:r>
          </a:p>
          <a:p>
            <a:pPr lvl="4" eaLnBrk="1" latinLnBrk="0" hangingPunct="1"/>
            <a:r>
              <a:rPr kumimoji="0" lang="hr-HR" dirty="0" smtClean="0"/>
              <a:t>Peta razina</a:t>
            </a:r>
            <a:endParaRPr kumimoji="0" lang="en-US" dirty="0"/>
          </a:p>
        </p:txBody>
      </p:sp>
      <p:sp>
        <p:nvSpPr>
          <p:cNvPr id="14" name="Rezervirano mjesto datum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3570842-7FCA-41DD-B2B8-1BE3DFCEFC66}" type="datetimeFigureOut">
              <a:rPr lang="sr-Latn-CS" smtClean="0"/>
              <a:pPr/>
              <a:t>13.1.2017.</a:t>
            </a:fld>
            <a:endParaRPr lang="hr-HR" dirty="0"/>
          </a:p>
        </p:txBody>
      </p:sp>
      <p:sp>
        <p:nvSpPr>
          <p:cNvPr id="3" name="Rezervirano mjesto podnožja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hr-HR" dirty="0"/>
          </a:p>
        </p:txBody>
      </p:sp>
      <p:sp>
        <p:nvSpPr>
          <p:cNvPr id="23" name="Rezervirano mjesto broja slajda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222E8DF-65DE-4B7E-AD8C-5254D22772BD}" type="slidenum">
              <a:rPr lang="hr-HR" smtClean="0"/>
              <a:pPr/>
              <a:t>‹#›</a:t>
            </a:fld>
            <a:endParaRPr lang="hr-HR"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edge/>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2200" kern="1200">
          <a:solidFill>
            <a:schemeClr val="bg1">
              <a:lumMod val="10000"/>
            </a:schemeClr>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bg1">
              <a:lumMod val="10000"/>
            </a:schemeClr>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bg1">
              <a:lumMod val="10000"/>
            </a:schemeClr>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bg1">
              <a:lumMod val="10000"/>
            </a:schemeClr>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bg1">
              <a:lumMod val="10000"/>
            </a:schemeClr>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642910" y="642918"/>
            <a:ext cx="7772400" cy="5076851"/>
          </a:xfrm>
          <a:prstGeom prst="rect">
            <a:avLst/>
          </a:prstGeom>
        </p:spPr>
        <p:txBody>
          <a:bodyPr vert="horz" lIns="91440" tIns="45720" rIns="91440" bIns="45720" rtlCol="0" anchor="t">
            <a:normAutofit/>
          </a:bodyPr>
          <a:lstStyle>
            <a:lvl1pPr algn="l">
              <a:defRPr sz="4000" b="1" cap="all"/>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hr-HR" dirty="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hr-HR" dirty="0" smtClean="0">
              <a:solidFill>
                <a:schemeClr val="tx2">
                  <a:lumMod val="10000"/>
                </a:schemeClr>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hr-HR" dirty="0" smtClean="0">
                <a:solidFill>
                  <a:schemeClr val="tx2">
                    <a:lumMod val="10000"/>
                  </a:schemeClr>
                </a:solidFill>
                <a:latin typeface="+mj-lt"/>
                <a:ea typeface="+mj-ea"/>
                <a:cs typeface="+mj-cs"/>
              </a:rPr>
              <a:t>6.JABUKE </a:t>
            </a:r>
            <a:r>
              <a:rPr lang="hr-HR" dirty="0">
                <a:solidFill>
                  <a:schemeClr val="tx2">
                    <a:lumMod val="10000"/>
                  </a:schemeClr>
                </a:solidFill>
                <a:latin typeface="+mj-lt"/>
                <a:ea typeface="+mj-ea"/>
                <a:cs typeface="+mj-cs"/>
              </a:rPr>
              <a:t>(IYNT 2017.)</a:t>
            </a:r>
            <a:endParaRPr kumimoji="0" lang="hr-HR" sz="4000" b="1" i="0" u="none" strike="noStrike" kern="1200" cap="all" spc="0" normalizeH="0" baseline="0" noProof="0" dirty="0">
              <a:ln>
                <a:noFill/>
              </a:ln>
              <a:solidFill>
                <a:schemeClr val="tx2">
                  <a:lumMod val="10000"/>
                </a:schemeClr>
              </a:solidFill>
              <a:effectLst/>
              <a:uLnTx/>
              <a:uFillTx/>
              <a:latin typeface="+mj-lt"/>
              <a:ea typeface="+mj-ea"/>
              <a:cs typeface="+mj-cs"/>
            </a:endParaRPr>
          </a:p>
        </p:txBody>
      </p:sp>
      <p:sp>
        <p:nvSpPr>
          <p:cNvPr id="5" name="Rezervirano mjesto teksta 2"/>
          <p:cNvSpPr txBox="1">
            <a:spLocks/>
          </p:cNvSpPr>
          <p:nvPr/>
        </p:nvSpPr>
        <p:spPr>
          <a:xfrm>
            <a:off x="214282" y="3214686"/>
            <a:ext cx="5643602" cy="1857377"/>
          </a:xfrm>
          <a:prstGeom prst="rect">
            <a:avLst/>
          </a:prstGeom>
          <a:noFill/>
        </p:spPr>
        <p:txBody>
          <a:bodyPr vert="horz" lIns="91440" tIns="45720" rIns="91440" bIns="45720" rtlCol="0"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hr-HR" dirty="0" smtClean="0">
                <a:solidFill>
                  <a:schemeClr val="tx2">
                    <a:lumMod val="10000"/>
                  </a:schemeClr>
                </a:solidFill>
              </a:rPr>
              <a:t> </a:t>
            </a:r>
            <a:r>
              <a:rPr lang="hr-HR" dirty="0">
                <a:solidFill>
                  <a:schemeClr val="tx2">
                    <a:lumMod val="10000"/>
                  </a:schemeClr>
                </a:solidFill>
              </a:rPr>
              <a:t>Petra Banovec 8.b</a:t>
            </a:r>
            <a:r>
              <a:rPr lang="hr-HR" dirty="0" smtClean="0">
                <a:solidFill>
                  <a:schemeClr val="tx2">
                    <a:lumMod val="10000"/>
                  </a:schemeClr>
                </a:solidFill>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hr-HR" dirty="0" smtClean="0">
                <a:solidFill>
                  <a:schemeClr val="tx2">
                    <a:lumMod val="10000"/>
                  </a:schemeClr>
                </a:solidFill>
              </a:rPr>
              <a:t>OŠ </a:t>
            </a:r>
            <a:r>
              <a:rPr lang="hr-HR" dirty="0">
                <a:solidFill>
                  <a:schemeClr val="tx2">
                    <a:lumMod val="10000"/>
                  </a:schemeClr>
                </a:solidFill>
              </a:rPr>
              <a:t>Dragutina </a:t>
            </a:r>
            <a:r>
              <a:rPr lang="hr-HR" dirty="0" smtClean="0">
                <a:solidFill>
                  <a:schemeClr val="tx2">
                    <a:lumMod val="10000"/>
                  </a:schemeClr>
                </a:solidFill>
              </a:rPr>
              <a:t>Domjanića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2000" b="0" i="0" u="none" strike="noStrike" kern="1200" cap="none" spc="0" normalizeH="0" baseline="0" noProof="0" dirty="0" smtClean="0">
                <a:ln>
                  <a:noFill/>
                </a:ln>
                <a:solidFill>
                  <a:schemeClr val="tx2">
                    <a:lumMod val="10000"/>
                  </a:schemeClr>
                </a:solidFill>
                <a:effectLst/>
                <a:uLnTx/>
                <a:uFillTx/>
                <a:latin typeface="+mn-lt"/>
                <a:ea typeface="+mn-ea"/>
                <a:cs typeface="+mn-cs"/>
              </a:rPr>
              <a:t>Sveti Ivan Zelina</a:t>
            </a:r>
            <a:endParaRPr kumimoji="0" lang="hr-HR" sz="2000" b="0" i="0" u="none" strike="noStrike" kern="1200" cap="none" spc="0" normalizeH="0" baseline="0" noProof="0" dirty="0">
              <a:ln>
                <a:noFill/>
              </a:ln>
              <a:solidFill>
                <a:schemeClr val="tx2">
                  <a:lumMod val="10000"/>
                </a:schemeClr>
              </a:solidFill>
              <a:effectLst/>
              <a:uLnTx/>
              <a:uFillTx/>
              <a:latin typeface="+mn-lt"/>
              <a:ea typeface="+mn-ea"/>
              <a:cs typeface="+mn-cs"/>
            </a:endParaRPr>
          </a:p>
        </p:txBody>
      </p:sp>
      <p:pic>
        <p:nvPicPr>
          <p:cNvPr id="11266" name="Picture 2" descr="Slikovni rezultat za jabuke"/>
          <p:cNvPicPr>
            <a:picLocks noChangeAspect="1" noChangeArrowheads="1"/>
          </p:cNvPicPr>
          <p:nvPr/>
        </p:nvPicPr>
        <p:blipFill>
          <a:blip r:embed="rId2"/>
          <a:srcRect/>
          <a:stretch>
            <a:fillRect/>
          </a:stretch>
        </p:blipFill>
        <p:spPr bwMode="auto">
          <a:xfrm>
            <a:off x="5429256" y="5214950"/>
            <a:ext cx="1939528" cy="1428736"/>
          </a:xfrm>
          <a:prstGeom prst="rect">
            <a:avLst/>
          </a:prstGeom>
          <a:noFill/>
        </p:spPr>
      </p:pic>
      <p:sp>
        <p:nvSpPr>
          <p:cNvPr id="6" name="TextBox 5"/>
          <p:cNvSpPr txBox="1"/>
          <p:nvPr/>
        </p:nvSpPr>
        <p:spPr>
          <a:xfrm>
            <a:off x="1785918" y="6072206"/>
            <a:ext cx="2857520" cy="369332"/>
          </a:xfrm>
          <a:prstGeom prst="rect">
            <a:avLst/>
          </a:prstGeom>
          <a:noFill/>
        </p:spPr>
        <p:txBody>
          <a:bodyPr wrap="square" rtlCol="0">
            <a:spAutoFit/>
          </a:bodyPr>
          <a:lstStyle/>
          <a:p>
            <a:r>
              <a:rPr lang="hr-HR" dirty="0" smtClean="0">
                <a:solidFill>
                  <a:schemeClr val="bg1">
                    <a:lumMod val="10000"/>
                  </a:schemeClr>
                </a:solidFill>
              </a:rPr>
              <a:t>Zagreb,  14. siječnja 2017.</a:t>
            </a:r>
            <a:endParaRPr lang="hr-HR" dirty="0">
              <a:solidFill>
                <a:schemeClr val="bg1">
                  <a:lumMod val="10000"/>
                </a:schemeClr>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Zaključak</a:t>
            </a:r>
          </a:p>
        </p:txBody>
      </p:sp>
      <p:sp>
        <p:nvSpPr>
          <p:cNvPr id="3" name="Rezervirano mjesto sadržaja 2"/>
          <p:cNvSpPr>
            <a:spLocks noGrp="1"/>
          </p:cNvSpPr>
          <p:nvPr>
            <p:ph idx="1"/>
          </p:nvPr>
        </p:nvSpPr>
        <p:spPr>
          <a:xfrm>
            <a:off x="500034" y="1428736"/>
            <a:ext cx="8229600" cy="4525963"/>
          </a:xfrm>
        </p:spPr>
        <p:txBody>
          <a:bodyPr>
            <a:normAutofit/>
          </a:bodyPr>
          <a:lstStyle/>
          <a:p>
            <a:r>
              <a:rPr lang="hr-HR" sz="2200" dirty="0"/>
              <a:t>Sve testirane metode odgađaju enzimsko posmeđivanje jabuka nakon rezanja. Najučinkovitija je metoda blanširanja jabuka kojom se najduže odgađa enzimsko posmeđivanje jabuka čemu pridonosi i debljina narezanih komada. </a:t>
            </a:r>
          </a:p>
          <a:p>
            <a:r>
              <a:rPr lang="hr-HR" sz="2200" dirty="0"/>
              <a:t>Umatanje u plastičnu foliju treba koristiti u krajnjem slučaju jer umotati namirnicu tako čvrsto da do nje ne dopire zrak  teško je postići.</a:t>
            </a:r>
          </a:p>
          <a:p>
            <a:endParaRPr lang="hr-HR" sz="2600" dirty="0"/>
          </a:p>
        </p:txBody>
      </p:sp>
      <p:pic>
        <p:nvPicPr>
          <p:cNvPr id="2050" name="Picture 2" descr="Slikovni rezultat za jabuke"/>
          <p:cNvPicPr>
            <a:picLocks noChangeAspect="1" noChangeArrowheads="1"/>
          </p:cNvPicPr>
          <p:nvPr/>
        </p:nvPicPr>
        <p:blipFill>
          <a:blip r:embed="rId2"/>
          <a:srcRect/>
          <a:stretch>
            <a:fillRect/>
          </a:stretch>
        </p:blipFill>
        <p:spPr bwMode="auto">
          <a:xfrm>
            <a:off x="7143768" y="5384546"/>
            <a:ext cx="2000232" cy="1473453"/>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8596" y="1214422"/>
            <a:ext cx="7239000" cy="1362075"/>
          </a:xfrm>
        </p:spPr>
        <p:txBody>
          <a:bodyPr>
            <a:normAutofit/>
          </a:bodyPr>
          <a:lstStyle/>
          <a:p>
            <a:r>
              <a:rPr lang="hr-HR" sz="6000" dirty="0" smtClean="0"/>
              <a:t>Hvala na pažnji!</a:t>
            </a:r>
            <a:endParaRPr lang="hr-HR" sz="6000" dirty="0"/>
          </a:p>
        </p:txBody>
      </p:sp>
      <p:sp>
        <p:nvSpPr>
          <p:cNvPr id="3" name="Rezervirano mjesto teksta 2"/>
          <p:cNvSpPr>
            <a:spLocks noGrp="1"/>
          </p:cNvSpPr>
          <p:nvPr>
            <p:ph type="body" idx="1"/>
          </p:nvPr>
        </p:nvSpPr>
        <p:spPr>
          <a:xfrm>
            <a:off x="0" y="5857892"/>
            <a:ext cx="5214974" cy="785818"/>
          </a:xfrm>
        </p:spPr>
        <p:txBody>
          <a:bodyPr/>
          <a:lstStyle/>
          <a:p>
            <a:r>
              <a:rPr lang="hr-HR" dirty="0" smtClean="0"/>
              <a:t>Izradila: Petra Banovec</a:t>
            </a:r>
          </a:p>
          <a:p>
            <a:r>
              <a:rPr lang="hr-HR" dirty="0" smtClean="0"/>
              <a:t>Mentor: Nataša Hrbud-Puhelek, prof.</a:t>
            </a:r>
          </a:p>
          <a:p>
            <a:endParaRPr lang="hr-HR" dirty="0"/>
          </a:p>
        </p:txBody>
      </p:sp>
      <p:pic>
        <p:nvPicPr>
          <p:cNvPr id="6" name="Slika 5" descr="još jedan.jpg"/>
          <p:cNvPicPr>
            <a:picLocks noChangeAspect="1"/>
          </p:cNvPicPr>
          <p:nvPr/>
        </p:nvPicPr>
        <p:blipFill>
          <a:blip r:embed="rId2"/>
          <a:stretch>
            <a:fillRect/>
          </a:stretch>
        </p:blipFill>
        <p:spPr>
          <a:xfrm>
            <a:off x="4000496" y="2928934"/>
            <a:ext cx="3913553" cy="2628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Uvod</a:t>
            </a:r>
          </a:p>
        </p:txBody>
      </p:sp>
      <p:sp>
        <p:nvSpPr>
          <p:cNvPr id="3" name="Rezervirano mjesto sadržaja 2"/>
          <p:cNvSpPr>
            <a:spLocks noGrp="1"/>
          </p:cNvSpPr>
          <p:nvPr>
            <p:ph idx="1"/>
          </p:nvPr>
        </p:nvSpPr>
        <p:spPr/>
        <p:txBody>
          <a:bodyPr>
            <a:normAutofit/>
          </a:bodyPr>
          <a:lstStyle/>
          <a:p>
            <a:r>
              <a:rPr lang="hr-HR" sz="2000" dirty="0"/>
              <a:t>Odabran je problem „</a:t>
            </a:r>
            <a:r>
              <a:rPr lang="hr-HR" sz="2000" i="1" dirty="0"/>
              <a:t>Jabuke (IYNT 2017.)</a:t>
            </a:r>
            <a:r>
              <a:rPr lang="hr-HR" sz="2000" dirty="0"/>
              <a:t>“koji glasi: </a:t>
            </a:r>
            <a:r>
              <a:rPr lang="hr-HR" sz="2000" i="1" dirty="0"/>
              <a:t>„Zašto kriške jabuka posmeđe nakon rezanja? Istraži brzinu ovog procesa i testiraj metode za sprječavanje ove pojave.“</a:t>
            </a:r>
            <a:r>
              <a:rPr lang="hr-HR" sz="2000" dirty="0"/>
              <a:t>  . </a:t>
            </a:r>
          </a:p>
          <a:p>
            <a:r>
              <a:rPr lang="hr-HR" sz="2000" dirty="0"/>
              <a:t>U problemu je bilo bitno istražiti što uzrokuje posmeđivanje jabuka nakon rezanja, ispitati što utječe na brzinu ove promjene te eksperimentalno odrediti koja od metoda koje se primjenjuju za sprečavanje ove pojave je najučinkovitija.</a:t>
            </a:r>
          </a:p>
          <a:p>
            <a:r>
              <a:rPr lang="hr-HR" sz="2000" dirty="0"/>
              <a:t>Tijekom čuvanja ili prerade voća i povrća, a i ostalih prehrambenih namirnica dolazi do različitih poželjnih i nepoželjnih promjena boje. Posmeđivanje voća i povrća i proizvoda od voća i povrća može se podijeliti na : enzimsko i neenzimsko. </a:t>
            </a:r>
          </a:p>
          <a:p>
            <a:endParaRPr lang="hr-HR" sz="2000" dirty="0"/>
          </a:p>
        </p:txBody>
      </p:sp>
      <p:pic>
        <p:nvPicPr>
          <p:cNvPr id="10242" name="Picture 2" descr="Slikovni rezultat za jabuke"/>
          <p:cNvPicPr>
            <a:picLocks noChangeAspect="1" noChangeArrowheads="1"/>
          </p:cNvPicPr>
          <p:nvPr/>
        </p:nvPicPr>
        <p:blipFill>
          <a:blip r:embed="rId2"/>
          <a:srcRect/>
          <a:stretch>
            <a:fillRect/>
          </a:stretch>
        </p:blipFill>
        <p:spPr bwMode="auto">
          <a:xfrm>
            <a:off x="7358082" y="5542419"/>
            <a:ext cx="1785918" cy="1315581"/>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Enzimsko posmeđivanje</a:t>
            </a:r>
          </a:p>
        </p:txBody>
      </p:sp>
      <p:sp>
        <p:nvSpPr>
          <p:cNvPr id="3" name="Rezervirano mjesto sadržaja 2"/>
          <p:cNvSpPr>
            <a:spLocks noGrp="1"/>
          </p:cNvSpPr>
          <p:nvPr>
            <p:ph idx="1"/>
          </p:nvPr>
        </p:nvSpPr>
        <p:spPr/>
        <p:txBody>
          <a:bodyPr>
            <a:normAutofit/>
          </a:bodyPr>
          <a:lstStyle/>
          <a:p>
            <a:r>
              <a:rPr lang="hr-HR" sz="2200" dirty="0"/>
              <a:t>Enzimsko posmeđivanje nastaje tijekom rezanja, guljenja ili usitnjavanja voća i povrća tj. mehaničkom povredom tkiva koje je tada izloženo zraku. To je proces oksidativne pretvorbe raznih supstrata tipa fenola u kinone koji dalje sudjeluju u procesima kondenzacije i zajedno s visokomolekularnim spojevima daju smeđe do crno obojene spojeve tzv</a:t>
            </a:r>
            <a:r>
              <a:rPr lang="hr-HR" sz="2200" dirty="0" smtClean="0"/>
              <a:t>. melanoide</a:t>
            </a:r>
            <a:r>
              <a:rPr lang="hr-HR" sz="2200" dirty="0"/>
              <a:t>.</a:t>
            </a:r>
          </a:p>
          <a:p>
            <a:pPr>
              <a:buNone/>
            </a:pPr>
            <a:r>
              <a:rPr lang="hr-HR" sz="2400" dirty="0"/>
              <a:t>                                                                                    </a:t>
            </a:r>
            <a:endParaRPr lang="hr-HR" sz="2200" dirty="0"/>
          </a:p>
          <a:p>
            <a:endParaRPr lang="hr-HR" sz="2200" dirty="0"/>
          </a:p>
          <a:p>
            <a:endParaRPr lang="hr-HR" sz="2200" dirty="0"/>
          </a:p>
        </p:txBody>
      </p:sp>
      <p:pic>
        <p:nvPicPr>
          <p:cNvPr id="4" name="Slika 3" descr="Slijed-reakcija-enzimskog-posmeđivanja-i-inhibicijepravilno"/>
          <p:cNvPicPr/>
          <p:nvPr/>
        </p:nvPicPr>
        <p:blipFill>
          <a:blip r:embed="rId2"/>
          <a:srcRect/>
          <a:stretch>
            <a:fillRect/>
          </a:stretch>
        </p:blipFill>
        <p:spPr bwMode="auto">
          <a:xfrm>
            <a:off x="1142976" y="4143380"/>
            <a:ext cx="5072098" cy="2500330"/>
          </a:xfrm>
          <a:prstGeom prst="rect">
            <a:avLst/>
          </a:prstGeom>
          <a:ln>
            <a:noFill/>
          </a:ln>
          <a:effectLst>
            <a:outerShdw blurRad="190500" algn="tl" rotWithShape="0">
              <a:srgbClr val="000000">
                <a:alpha val="70000"/>
              </a:srgbClr>
            </a:outerShdw>
          </a:effectLst>
        </p:spPr>
      </p:pic>
      <p:pic>
        <p:nvPicPr>
          <p:cNvPr id="9218" name="Picture 2" descr="Slikovni rezultat za jabuke"/>
          <p:cNvPicPr>
            <a:picLocks noChangeAspect="1" noChangeArrowheads="1"/>
          </p:cNvPicPr>
          <p:nvPr/>
        </p:nvPicPr>
        <p:blipFill>
          <a:blip r:embed="rId3"/>
          <a:srcRect/>
          <a:stretch>
            <a:fillRect/>
          </a:stretch>
        </p:blipFill>
        <p:spPr bwMode="auto">
          <a:xfrm>
            <a:off x="7358082" y="5542419"/>
            <a:ext cx="1785918" cy="1315581"/>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3500" dirty="0"/>
              <a:t>Čimbenici koji utječu na enzimsko posmeđivanje</a:t>
            </a:r>
          </a:p>
        </p:txBody>
      </p:sp>
      <p:sp>
        <p:nvSpPr>
          <p:cNvPr id="3" name="Rezervirano mjesto sadržaja 2"/>
          <p:cNvSpPr>
            <a:spLocks noGrp="1"/>
          </p:cNvSpPr>
          <p:nvPr>
            <p:ph idx="1"/>
          </p:nvPr>
        </p:nvSpPr>
        <p:spPr>
          <a:xfrm>
            <a:off x="357158" y="1285860"/>
            <a:ext cx="8229600" cy="4525963"/>
          </a:xfrm>
        </p:spPr>
        <p:txBody>
          <a:bodyPr>
            <a:normAutofit/>
          </a:bodyPr>
          <a:lstStyle/>
          <a:p>
            <a:endParaRPr lang="hr-HR" dirty="0" smtClean="0"/>
          </a:p>
          <a:p>
            <a:r>
              <a:rPr lang="hr-HR" dirty="0" smtClean="0"/>
              <a:t>Enzimsko posmeđivanje odvija se u prisutnosti enzima, fenolnih spojeva(supstrata) i kisika.</a:t>
            </a:r>
            <a:endParaRPr lang="hr-HR" sz="2200" dirty="0" smtClean="0"/>
          </a:p>
          <a:p>
            <a:r>
              <a:rPr lang="hr-HR" sz="2200" dirty="0" smtClean="0"/>
              <a:t>Odradila </a:t>
            </a:r>
            <a:r>
              <a:rPr lang="hr-HR" sz="2200" dirty="0"/>
              <a:t>sam probni pokus kojim sam htjela vidjeti kako količina kisika utječe na brzinu posmeđivanja jabuka. </a:t>
            </a:r>
          </a:p>
          <a:p>
            <a:pPr>
              <a:buNone/>
            </a:pPr>
            <a:endParaRPr lang="hr-HR" sz="2200" dirty="0"/>
          </a:p>
        </p:txBody>
      </p:sp>
      <p:pic>
        <p:nvPicPr>
          <p:cNvPr id="4" name="Slika 3" descr="6"/>
          <p:cNvPicPr/>
          <p:nvPr/>
        </p:nvPicPr>
        <p:blipFill>
          <a:blip r:embed="rId2"/>
          <a:srcRect/>
          <a:stretch>
            <a:fillRect/>
          </a:stretch>
        </p:blipFill>
        <p:spPr bwMode="auto">
          <a:xfrm>
            <a:off x="500034" y="3357562"/>
            <a:ext cx="3929090" cy="2714644"/>
          </a:xfrm>
          <a:prstGeom prst="rect">
            <a:avLst/>
          </a:prstGeom>
          <a:ln>
            <a:noFill/>
          </a:ln>
          <a:effectLst>
            <a:outerShdw blurRad="190500" algn="tl" rotWithShape="0">
              <a:srgbClr val="000000">
                <a:alpha val="70000"/>
              </a:srgbClr>
            </a:outerShdw>
          </a:effectLst>
        </p:spPr>
      </p:pic>
      <p:pic>
        <p:nvPicPr>
          <p:cNvPr id="5" name="Slika 4" descr="11c"/>
          <p:cNvPicPr/>
          <p:nvPr/>
        </p:nvPicPr>
        <p:blipFill>
          <a:blip r:embed="rId3"/>
          <a:srcRect/>
          <a:stretch>
            <a:fillRect/>
          </a:stretch>
        </p:blipFill>
        <p:spPr bwMode="auto">
          <a:xfrm>
            <a:off x="4786314" y="3357562"/>
            <a:ext cx="3714776" cy="27146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amond(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Sprječavanje posmeđivanja</a:t>
            </a:r>
          </a:p>
        </p:txBody>
      </p:sp>
      <p:pic>
        <p:nvPicPr>
          <p:cNvPr id="7170" name="Picture 2" descr="Slikovni rezultat za jabuke"/>
          <p:cNvPicPr>
            <a:picLocks noChangeAspect="1" noChangeArrowheads="1"/>
          </p:cNvPicPr>
          <p:nvPr/>
        </p:nvPicPr>
        <p:blipFill>
          <a:blip r:embed="rId2"/>
          <a:srcRect/>
          <a:stretch>
            <a:fillRect/>
          </a:stretch>
        </p:blipFill>
        <p:spPr bwMode="auto">
          <a:xfrm>
            <a:off x="7286644" y="5489795"/>
            <a:ext cx="1857356" cy="1368205"/>
          </a:xfrm>
          <a:prstGeom prst="rect">
            <a:avLst/>
          </a:prstGeom>
          <a:noFill/>
        </p:spPr>
      </p:pic>
      <p:sp>
        <p:nvSpPr>
          <p:cNvPr id="3" name="Rezervirano mjesto sadržaja 2"/>
          <p:cNvSpPr>
            <a:spLocks noGrp="1"/>
          </p:cNvSpPr>
          <p:nvPr>
            <p:ph idx="1"/>
          </p:nvPr>
        </p:nvSpPr>
        <p:spPr>
          <a:xfrm>
            <a:off x="457200" y="1285860"/>
            <a:ext cx="8229600" cy="5168948"/>
          </a:xfrm>
        </p:spPr>
        <p:txBody>
          <a:bodyPr>
            <a:normAutofit/>
          </a:bodyPr>
          <a:lstStyle/>
          <a:p>
            <a:r>
              <a:rPr lang="hr-HR" sz="2200" dirty="0"/>
              <a:t>U svom istraživanju testirala sam šest  metoda koje se primjenjuju u kulinarstvu za sprječavanje posmeđivanja voća i to</a:t>
            </a:r>
            <a:r>
              <a:rPr lang="hr-HR" sz="2200" dirty="0" smtClean="0"/>
              <a:t>: </a:t>
            </a:r>
            <a:endParaRPr lang="hr-HR" sz="2200" dirty="0"/>
          </a:p>
          <a:p>
            <a:r>
              <a:rPr lang="hr-HR" sz="2200" dirty="0"/>
              <a:t>1. djelovanje limunova soka</a:t>
            </a:r>
          </a:p>
          <a:p>
            <a:r>
              <a:rPr lang="hr-HR" sz="2200" dirty="0"/>
              <a:t>2. otopine meda</a:t>
            </a:r>
          </a:p>
          <a:p>
            <a:r>
              <a:rPr lang="hr-HR" sz="2200" dirty="0"/>
              <a:t>3. gaziranog pića</a:t>
            </a:r>
          </a:p>
          <a:p>
            <a:r>
              <a:rPr lang="hr-HR" sz="2200" dirty="0"/>
              <a:t>4. otopine kuhinjske soli</a:t>
            </a:r>
          </a:p>
          <a:p>
            <a:r>
              <a:rPr lang="hr-HR" sz="2200" dirty="0"/>
              <a:t>5. blanširanje </a:t>
            </a:r>
          </a:p>
          <a:p>
            <a:r>
              <a:rPr lang="hr-HR" sz="2200" dirty="0"/>
              <a:t>6. umatanje voća u plastičnu foliju</a:t>
            </a:r>
            <a:r>
              <a:rPr lang="hr-HR" sz="2200" dirty="0" smtClean="0"/>
              <a:t>.</a:t>
            </a:r>
          </a:p>
          <a:p>
            <a:endParaRPr lang="hr-HR" dirty="0" smtClean="0"/>
          </a:p>
          <a:p>
            <a:r>
              <a:rPr lang="hr-HR" dirty="0" smtClean="0"/>
              <a:t> Kako bi opažanje tamnjenja uzoraka bilo što preciznije potrebno je načiniti uzorke podjednake veličine i oblika.</a:t>
            </a:r>
          </a:p>
          <a:p>
            <a:endParaRPr lang="hr-HR" sz="2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zervirano mjesto sadržaja 7"/>
          <p:cNvSpPr>
            <a:spLocks noGrp="1"/>
          </p:cNvSpPr>
          <p:nvPr>
            <p:ph idx="1"/>
          </p:nvPr>
        </p:nvSpPr>
        <p:spPr>
          <a:xfrm>
            <a:off x="357158" y="0"/>
            <a:ext cx="8229600" cy="6286544"/>
          </a:xfrm>
        </p:spPr>
        <p:txBody>
          <a:bodyPr>
            <a:normAutofit/>
          </a:bodyPr>
          <a:lstStyle/>
          <a:p>
            <a:r>
              <a:rPr lang="hr-HR" dirty="0"/>
              <a:t>Jabuke u limunovom soku                     </a:t>
            </a:r>
          </a:p>
          <a:p>
            <a:endParaRPr lang="hr-HR" dirty="0"/>
          </a:p>
          <a:p>
            <a:endParaRPr lang="hr-HR" dirty="0"/>
          </a:p>
          <a:p>
            <a:endParaRPr lang="hr-HR" dirty="0"/>
          </a:p>
          <a:p>
            <a:endParaRPr lang="hr-HR" dirty="0"/>
          </a:p>
          <a:p>
            <a:pPr>
              <a:buNone/>
            </a:pPr>
            <a:endParaRPr lang="hr-HR" dirty="0"/>
          </a:p>
          <a:p>
            <a:r>
              <a:rPr lang="hr-HR" dirty="0"/>
              <a:t> Jabuke u gaziranom piću                     </a:t>
            </a:r>
          </a:p>
          <a:p>
            <a:endParaRPr lang="hr-HR" dirty="0"/>
          </a:p>
          <a:p>
            <a:endParaRPr lang="hr-HR" dirty="0"/>
          </a:p>
          <a:p>
            <a:endParaRPr lang="hr-HR" dirty="0"/>
          </a:p>
          <a:p>
            <a:pPr>
              <a:buNone/>
            </a:pPr>
            <a:endParaRPr lang="hr-HR" sz="1200" dirty="0" smtClean="0"/>
          </a:p>
          <a:p>
            <a:pPr>
              <a:buNone/>
            </a:pPr>
            <a:endParaRPr lang="hr-HR" sz="1200" dirty="0"/>
          </a:p>
          <a:p>
            <a:r>
              <a:rPr lang="hr-HR" dirty="0"/>
              <a:t>Blanširane jabuke </a:t>
            </a:r>
            <a:r>
              <a:rPr lang="hr-HR" dirty="0" smtClean="0"/>
              <a:t>                             </a:t>
            </a:r>
            <a:endParaRPr lang="hr-HR" dirty="0"/>
          </a:p>
          <a:p>
            <a:endParaRPr lang="hr-HR" dirty="0"/>
          </a:p>
          <a:p>
            <a:endParaRPr lang="hr-HR" dirty="0"/>
          </a:p>
          <a:p>
            <a:pPr>
              <a:buNone/>
            </a:pPr>
            <a:endParaRPr lang="hr-HR" dirty="0"/>
          </a:p>
          <a:p>
            <a:pPr>
              <a:buNone/>
            </a:pPr>
            <a:endParaRPr lang="hr-HR" dirty="0"/>
          </a:p>
          <a:p>
            <a:endParaRPr lang="hr-HR" dirty="0"/>
          </a:p>
          <a:p>
            <a:endParaRPr lang="hr-HR" dirty="0"/>
          </a:p>
          <a:p>
            <a:endParaRPr lang="hr-HR" dirty="0"/>
          </a:p>
          <a:p>
            <a:endParaRPr lang="hr-HR" dirty="0"/>
          </a:p>
          <a:p>
            <a:endParaRPr lang="hr-HR" dirty="0"/>
          </a:p>
          <a:p>
            <a:endParaRPr lang="hr-HR" dirty="0"/>
          </a:p>
          <a:p>
            <a:endParaRPr lang="hr-HR" dirty="0"/>
          </a:p>
          <a:p>
            <a:endParaRPr lang="hr-HR" dirty="0"/>
          </a:p>
        </p:txBody>
      </p:sp>
      <p:pic>
        <p:nvPicPr>
          <p:cNvPr id="9" name="Rezervirano mjesto sadržaja 6" descr="limunska kiselina-1 dan"/>
          <p:cNvPicPr>
            <a:picLocks/>
          </p:cNvPicPr>
          <p:nvPr/>
        </p:nvPicPr>
        <p:blipFill>
          <a:blip r:embed="rId2" cstate="print"/>
          <a:srcRect/>
          <a:stretch>
            <a:fillRect/>
          </a:stretch>
        </p:blipFill>
        <p:spPr bwMode="auto">
          <a:xfrm>
            <a:off x="1000100" y="428604"/>
            <a:ext cx="2857520" cy="2000264"/>
          </a:xfrm>
          <a:prstGeom prst="rect">
            <a:avLst/>
          </a:prstGeom>
          <a:noFill/>
          <a:ln w="9525">
            <a:noFill/>
            <a:miter lim="800000"/>
            <a:headEnd/>
            <a:tailEnd/>
          </a:ln>
        </p:spPr>
      </p:pic>
      <p:pic>
        <p:nvPicPr>
          <p:cNvPr id="10" name="Slika 9" descr="limunska kiselina- 3 dana"/>
          <p:cNvPicPr/>
          <p:nvPr/>
        </p:nvPicPr>
        <p:blipFill>
          <a:blip r:embed="rId3" cstate="print"/>
          <a:srcRect/>
          <a:stretch>
            <a:fillRect/>
          </a:stretch>
        </p:blipFill>
        <p:spPr bwMode="auto">
          <a:xfrm>
            <a:off x="4643438" y="428604"/>
            <a:ext cx="3071834" cy="2000264"/>
          </a:xfrm>
          <a:prstGeom prst="rect">
            <a:avLst/>
          </a:prstGeom>
          <a:noFill/>
          <a:ln w="9525">
            <a:noFill/>
            <a:miter lim="800000"/>
            <a:headEnd/>
            <a:tailEnd/>
          </a:ln>
        </p:spPr>
      </p:pic>
      <p:pic>
        <p:nvPicPr>
          <p:cNvPr id="13" name="Slika 12" descr="Fanta i jabuke-početak"/>
          <p:cNvPicPr/>
          <p:nvPr/>
        </p:nvPicPr>
        <p:blipFill>
          <a:blip r:embed="rId4" cstate="print"/>
          <a:srcRect/>
          <a:stretch>
            <a:fillRect/>
          </a:stretch>
        </p:blipFill>
        <p:spPr bwMode="auto">
          <a:xfrm>
            <a:off x="1142976" y="2786058"/>
            <a:ext cx="2582222" cy="1714512"/>
          </a:xfrm>
          <a:prstGeom prst="rect">
            <a:avLst/>
          </a:prstGeom>
          <a:noFill/>
          <a:ln w="9525">
            <a:noFill/>
            <a:miter lim="800000"/>
            <a:headEnd/>
            <a:tailEnd/>
          </a:ln>
        </p:spPr>
      </p:pic>
      <p:pic>
        <p:nvPicPr>
          <p:cNvPr id="14" name="Slika 13" descr="fanta- 3 dana"/>
          <p:cNvPicPr/>
          <p:nvPr/>
        </p:nvPicPr>
        <p:blipFill>
          <a:blip r:embed="rId5" cstate="print"/>
          <a:srcRect/>
          <a:stretch>
            <a:fillRect/>
          </a:stretch>
        </p:blipFill>
        <p:spPr bwMode="auto">
          <a:xfrm>
            <a:off x="4857752" y="2714620"/>
            <a:ext cx="2786082" cy="1857388"/>
          </a:xfrm>
          <a:prstGeom prst="rect">
            <a:avLst/>
          </a:prstGeom>
          <a:noFill/>
          <a:ln w="9525">
            <a:noFill/>
            <a:miter lim="800000"/>
            <a:headEnd/>
            <a:tailEnd/>
          </a:ln>
        </p:spPr>
      </p:pic>
      <p:pic>
        <p:nvPicPr>
          <p:cNvPr id="17" name="Slika 16" descr="blanširane jabuke-2 dana"/>
          <p:cNvPicPr/>
          <p:nvPr/>
        </p:nvPicPr>
        <p:blipFill>
          <a:blip r:embed="rId6" cstate="print"/>
          <a:srcRect/>
          <a:stretch>
            <a:fillRect/>
          </a:stretch>
        </p:blipFill>
        <p:spPr bwMode="auto">
          <a:xfrm>
            <a:off x="1071538" y="4929198"/>
            <a:ext cx="2857520" cy="1785950"/>
          </a:xfrm>
          <a:prstGeom prst="rect">
            <a:avLst/>
          </a:prstGeom>
          <a:noFill/>
          <a:ln w="9525">
            <a:noFill/>
            <a:miter lim="800000"/>
            <a:headEnd/>
            <a:tailEnd/>
          </a:ln>
        </p:spPr>
      </p:pic>
      <p:pic>
        <p:nvPicPr>
          <p:cNvPr id="18" name="Slika 17" descr="blanširane jabuke- 3 dana"/>
          <p:cNvPicPr/>
          <p:nvPr/>
        </p:nvPicPr>
        <p:blipFill>
          <a:blip r:embed="rId7" cstate="print"/>
          <a:srcRect/>
          <a:stretch>
            <a:fillRect/>
          </a:stretch>
        </p:blipFill>
        <p:spPr bwMode="auto">
          <a:xfrm>
            <a:off x="4929190" y="4857760"/>
            <a:ext cx="2928958" cy="1857388"/>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par>
                                <p:cTn id="14" presetID="8"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 calcmode="lin" valueType="num">
                                      <p:cBhvr additive="base">
                                        <p:cTn id="2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amond(in)">
                                      <p:cBhvr>
                                        <p:cTn id="27" dur="2000"/>
                                        <p:tgtEl>
                                          <p:spTgt spid="13"/>
                                        </p:tgtEl>
                                      </p:cBhvr>
                                    </p:animEffect>
                                  </p:childTnLst>
                                </p:cTn>
                              </p:par>
                              <p:par>
                                <p:cTn id="28" presetID="8"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amond(in)">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anim calcmode="lin" valueType="num">
                                      <p:cBhvr additive="base">
                                        <p:cTn id="35"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diamond(in)">
                                      <p:cBhvr>
                                        <p:cTn id="41" dur="2000"/>
                                        <p:tgtEl>
                                          <p:spTgt spid="18"/>
                                        </p:tgtEl>
                                      </p:cBhvr>
                                    </p:animEffect>
                                  </p:childTnLst>
                                </p:cTn>
                              </p:par>
                              <p:par>
                                <p:cTn id="42" presetID="8" presetClass="entr" presetSubtype="16"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amond(in)">
                                      <p:cBhvr>
                                        <p:cTn id="4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57158" y="142852"/>
            <a:ext cx="8229600" cy="5954723"/>
          </a:xfrm>
        </p:spPr>
        <p:txBody>
          <a:bodyPr>
            <a:normAutofit/>
          </a:bodyPr>
          <a:lstStyle/>
          <a:p>
            <a:r>
              <a:rPr lang="hr-HR" dirty="0" smtClean="0"/>
              <a:t>Jabuke u otopini kuhinjske soli</a:t>
            </a:r>
          </a:p>
          <a:p>
            <a:endParaRPr lang="hr-HR" dirty="0" smtClean="0"/>
          </a:p>
          <a:p>
            <a:endParaRPr lang="hr-HR" dirty="0" smtClean="0"/>
          </a:p>
          <a:p>
            <a:endParaRPr lang="hr-HR" dirty="0" smtClean="0"/>
          </a:p>
          <a:p>
            <a:endParaRPr lang="hr-HR" dirty="0" smtClean="0"/>
          </a:p>
          <a:p>
            <a:endParaRPr lang="hr-HR" dirty="0" smtClean="0"/>
          </a:p>
          <a:p>
            <a:r>
              <a:rPr lang="hr-HR" dirty="0" smtClean="0"/>
              <a:t>Jabuke u otopini meda</a:t>
            </a:r>
          </a:p>
          <a:p>
            <a:endParaRPr lang="hr-HR" dirty="0" smtClean="0"/>
          </a:p>
          <a:p>
            <a:pPr>
              <a:buNone/>
            </a:pPr>
            <a:endParaRPr lang="hr-HR" dirty="0" smtClean="0"/>
          </a:p>
          <a:p>
            <a:pPr>
              <a:buNone/>
            </a:pPr>
            <a:endParaRPr lang="hr-HR" dirty="0" smtClean="0"/>
          </a:p>
          <a:p>
            <a:pPr>
              <a:buNone/>
            </a:pPr>
            <a:endParaRPr lang="hr-HR" dirty="0" smtClean="0"/>
          </a:p>
          <a:p>
            <a:r>
              <a:rPr lang="hr-HR" dirty="0" smtClean="0"/>
              <a:t>Jabuke umotane u plastičnu foliju</a:t>
            </a:r>
          </a:p>
          <a:p>
            <a:endParaRPr lang="hr-HR" dirty="0" smtClean="0"/>
          </a:p>
          <a:p>
            <a:endParaRPr lang="hr-HR" dirty="0" smtClean="0"/>
          </a:p>
          <a:p>
            <a:endParaRPr lang="hr-HR" dirty="0" smtClean="0"/>
          </a:p>
          <a:p>
            <a:endParaRPr lang="hr-HR" dirty="0"/>
          </a:p>
        </p:txBody>
      </p:sp>
      <p:pic>
        <p:nvPicPr>
          <p:cNvPr id="4" name="Slika 3" descr="sol-početak"/>
          <p:cNvPicPr/>
          <p:nvPr/>
        </p:nvPicPr>
        <p:blipFill>
          <a:blip r:embed="rId2" cstate="print"/>
          <a:srcRect/>
          <a:stretch>
            <a:fillRect/>
          </a:stretch>
        </p:blipFill>
        <p:spPr bwMode="auto">
          <a:xfrm>
            <a:off x="1142976" y="642918"/>
            <a:ext cx="2786082" cy="1928826"/>
          </a:xfrm>
          <a:prstGeom prst="rect">
            <a:avLst/>
          </a:prstGeom>
          <a:noFill/>
          <a:ln w="9525">
            <a:noFill/>
            <a:miter lim="800000"/>
            <a:headEnd/>
            <a:tailEnd/>
          </a:ln>
        </p:spPr>
      </p:pic>
      <p:pic>
        <p:nvPicPr>
          <p:cNvPr id="5" name="Slika 4" descr="sol- 3 dana 1"/>
          <p:cNvPicPr/>
          <p:nvPr/>
        </p:nvPicPr>
        <p:blipFill>
          <a:blip r:embed="rId3" cstate="print"/>
          <a:srcRect/>
          <a:stretch>
            <a:fillRect/>
          </a:stretch>
        </p:blipFill>
        <p:spPr bwMode="auto">
          <a:xfrm>
            <a:off x="4714876" y="571480"/>
            <a:ext cx="2786082" cy="1928826"/>
          </a:xfrm>
          <a:prstGeom prst="rect">
            <a:avLst/>
          </a:prstGeom>
          <a:noFill/>
          <a:ln w="9525">
            <a:noFill/>
            <a:miter lim="800000"/>
            <a:headEnd/>
            <a:tailEnd/>
          </a:ln>
        </p:spPr>
      </p:pic>
      <p:pic>
        <p:nvPicPr>
          <p:cNvPr id="8" name="Slika 7" descr="jabuke u foliji- 2 dana"/>
          <p:cNvPicPr/>
          <p:nvPr/>
        </p:nvPicPr>
        <p:blipFill>
          <a:blip r:embed="rId4" cstate="print"/>
          <a:srcRect/>
          <a:stretch>
            <a:fillRect/>
          </a:stretch>
        </p:blipFill>
        <p:spPr bwMode="auto">
          <a:xfrm>
            <a:off x="857224" y="4929198"/>
            <a:ext cx="3000396" cy="1714512"/>
          </a:xfrm>
          <a:prstGeom prst="rect">
            <a:avLst/>
          </a:prstGeom>
          <a:noFill/>
          <a:ln w="9525">
            <a:noFill/>
            <a:miter lim="800000"/>
            <a:headEnd/>
            <a:tailEnd/>
          </a:ln>
        </p:spPr>
      </p:pic>
      <p:pic>
        <p:nvPicPr>
          <p:cNvPr id="9" name="Slika 8" descr="jabuke u foliji- 3 dana"/>
          <p:cNvPicPr/>
          <p:nvPr/>
        </p:nvPicPr>
        <p:blipFill>
          <a:blip r:embed="rId5" cstate="print"/>
          <a:srcRect/>
          <a:stretch>
            <a:fillRect/>
          </a:stretch>
        </p:blipFill>
        <p:spPr bwMode="auto">
          <a:xfrm>
            <a:off x="4786314" y="4929198"/>
            <a:ext cx="2857520" cy="1714512"/>
          </a:xfrm>
          <a:prstGeom prst="rect">
            <a:avLst/>
          </a:prstGeom>
          <a:noFill/>
          <a:ln w="9525">
            <a:noFill/>
            <a:miter lim="800000"/>
            <a:headEnd/>
            <a:tailEnd/>
          </a:ln>
        </p:spPr>
      </p:pic>
      <p:pic>
        <p:nvPicPr>
          <p:cNvPr id="10" name="Slika 9" descr="med-početak"/>
          <p:cNvPicPr/>
          <p:nvPr/>
        </p:nvPicPr>
        <p:blipFill>
          <a:blip r:embed="rId6" cstate="print"/>
          <a:srcRect/>
          <a:stretch>
            <a:fillRect/>
          </a:stretch>
        </p:blipFill>
        <p:spPr bwMode="auto">
          <a:xfrm>
            <a:off x="1071538" y="2928934"/>
            <a:ext cx="2786082" cy="1643074"/>
          </a:xfrm>
          <a:prstGeom prst="rect">
            <a:avLst/>
          </a:prstGeom>
          <a:noFill/>
          <a:ln w="9525">
            <a:noFill/>
            <a:miter lim="800000"/>
            <a:headEnd/>
            <a:tailEnd/>
          </a:ln>
        </p:spPr>
      </p:pic>
      <p:pic>
        <p:nvPicPr>
          <p:cNvPr id="11" name="Slika 10" descr="med- 3 dana 1"/>
          <p:cNvPicPr/>
          <p:nvPr/>
        </p:nvPicPr>
        <p:blipFill>
          <a:blip r:embed="rId7" cstate="print"/>
          <a:srcRect/>
          <a:stretch>
            <a:fillRect/>
          </a:stretch>
        </p:blipFill>
        <p:spPr bwMode="auto">
          <a:xfrm rot="16200000">
            <a:off x="5252968" y="2395456"/>
            <a:ext cx="1500198" cy="271003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par>
                                <p:cTn id="14" presetID="8"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par>
                                <p:cTn id="28" presetID="8"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amond(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2000"/>
                                        <p:tgtEl>
                                          <p:spTgt spid="8"/>
                                        </p:tgtEl>
                                      </p:cBhvr>
                                    </p:animEffect>
                                  </p:childTnLst>
                                </p:cTn>
                              </p:par>
                              <p:par>
                                <p:cTn id="42" presetID="8"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amond(in)">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Rezultati i rasprava</a:t>
            </a:r>
            <a:endParaRPr lang="hr-HR" dirty="0"/>
          </a:p>
        </p:txBody>
      </p:sp>
      <p:sp>
        <p:nvSpPr>
          <p:cNvPr id="3" name="Rezervirano mjesto sadržaja 2"/>
          <p:cNvSpPr>
            <a:spLocks noGrp="1"/>
          </p:cNvSpPr>
          <p:nvPr>
            <p:ph idx="1"/>
          </p:nvPr>
        </p:nvSpPr>
        <p:spPr/>
        <p:txBody>
          <a:bodyPr>
            <a:normAutofit lnSpcReduction="10000"/>
          </a:bodyPr>
          <a:lstStyle/>
          <a:p>
            <a:endParaRPr lang="hr-HR" dirty="0" smtClean="0"/>
          </a:p>
          <a:p>
            <a:endParaRPr lang="hr-HR" dirty="0" smtClean="0"/>
          </a:p>
          <a:p>
            <a:endParaRPr lang="hr-HR" dirty="0" smtClean="0"/>
          </a:p>
          <a:p>
            <a:endParaRPr lang="hr-HR" dirty="0" smtClean="0"/>
          </a:p>
          <a:p>
            <a:endParaRPr lang="hr-HR" dirty="0" smtClean="0"/>
          </a:p>
          <a:p>
            <a:endParaRPr lang="hr-HR" dirty="0" smtClean="0"/>
          </a:p>
          <a:p>
            <a:endParaRPr lang="hr-HR" dirty="0" smtClean="0"/>
          </a:p>
          <a:p>
            <a:endParaRPr lang="hr-HR" dirty="0" smtClean="0"/>
          </a:p>
          <a:p>
            <a:r>
              <a:rPr lang="hr-HR" dirty="0" smtClean="0"/>
              <a:t>Deblji uzorci duže su se oduprli enzimskom posmeđivanju, bez obzira na metodu. Svima je poznato da ribane jabuke (npr. u pripremi kolača) jako brzo tamne što pokazuje da na pojavu enzimskog posmeđivanja utječe i debljina uzorka.</a:t>
            </a:r>
          </a:p>
          <a:p>
            <a:endParaRPr lang="hr-HR" dirty="0"/>
          </a:p>
        </p:txBody>
      </p:sp>
      <p:graphicFrame>
        <p:nvGraphicFramePr>
          <p:cNvPr id="4" name="Tablica 3"/>
          <p:cNvGraphicFramePr>
            <a:graphicFrameLocks noGrp="1"/>
          </p:cNvGraphicFramePr>
          <p:nvPr/>
        </p:nvGraphicFramePr>
        <p:xfrm>
          <a:off x="1000100" y="1357298"/>
          <a:ext cx="6786612" cy="3071834"/>
        </p:xfrm>
        <a:graphic>
          <a:graphicData uri="http://schemas.openxmlformats.org/drawingml/2006/table">
            <a:tbl>
              <a:tblPr firstRow="1" bandRow="1">
                <a:tableStyleId>{5202B0CA-FC54-4496-8BCA-5EF66A818D29}</a:tableStyleId>
              </a:tblPr>
              <a:tblGrid>
                <a:gridCol w="2262204"/>
                <a:gridCol w="2262204"/>
                <a:gridCol w="2262204"/>
              </a:tblGrid>
              <a:tr h="370840">
                <a:tc gridSpan="3">
                  <a:txBody>
                    <a:bodyPr/>
                    <a:lstStyle/>
                    <a:p>
                      <a:pPr algn="ctr">
                        <a:lnSpc>
                          <a:spcPct val="115000"/>
                        </a:lnSpc>
                        <a:spcAft>
                          <a:spcPts val="0"/>
                        </a:spcAft>
                        <a:tabLst>
                          <a:tab pos="1353820" algn="l"/>
                        </a:tabLst>
                      </a:pPr>
                      <a:r>
                        <a:rPr lang="hr-HR" sz="1200" dirty="0">
                          <a:solidFill>
                            <a:schemeClr val="bg1">
                              <a:lumMod val="10000"/>
                            </a:schemeClr>
                          </a:solidFill>
                        </a:rPr>
                        <a:t>Vrijeme </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r>
              <a:tr h="370840">
                <a:tc>
                  <a:txBody>
                    <a:bodyPr/>
                    <a:lstStyle/>
                    <a:p>
                      <a:pPr>
                        <a:lnSpc>
                          <a:spcPct val="115000"/>
                        </a:lnSpc>
                        <a:spcAft>
                          <a:spcPts val="0"/>
                        </a:spcAft>
                        <a:tabLst>
                          <a:tab pos="1353820" algn="l"/>
                        </a:tabLst>
                      </a:pPr>
                      <a:r>
                        <a:rPr lang="hr-HR" sz="1200" dirty="0">
                          <a:solidFill>
                            <a:schemeClr val="bg1">
                              <a:lumMod val="10000"/>
                            </a:schemeClr>
                          </a:solidFill>
                        </a:rPr>
                        <a:t>                                   UZORCI</a:t>
                      </a:r>
                    </a:p>
                    <a:p>
                      <a:pPr>
                        <a:lnSpc>
                          <a:spcPct val="115000"/>
                        </a:lnSpc>
                        <a:spcAft>
                          <a:spcPts val="0"/>
                        </a:spcAft>
                        <a:tabLst>
                          <a:tab pos="1353820" algn="l"/>
                        </a:tabLst>
                      </a:pPr>
                      <a:r>
                        <a:rPr lang="hr-HR" sz="1200" dirty="0">
                          <a:solidFill>
                            <a:schemeClr val="bg1">
                              <a:lumMod val="10000"/>
                            </a:schemeClr>
                          </a:solidFill>
                        </a:rPr>
                        <a:t>METODE</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lnSpc>
                          <a:spcPct val="115000"/>
                        </a:lnSpc>
                        <a:spcAft>
                          <a:spcPts val="0"/>
                        </a:spcAft>
                        <a:tabLst>
                          <a:tab pos="1353820" algn="l"/>
                        </a:tabLst>
                      </a:pPr>
                      <a:r>
                        <a:rPr lang="hr-HR" sz="1200" dirty="0">
                          <a:solidFill>
                            <a:schemeClr val="bg1">
                              <a:lumMod val="10000"/>
                            </a:schemeClr>
                          </a:solidFill>
                        </a:rPr>
                        <a:t>Jabuke manje mase(4,7g-5g)</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lnSpc>
                          <a:spcPct val="115000"/>
                        </a:lnSpc>
                        <a:spcAft>
                          <a:spcPts val="0"/>
                        </a:spcAft>
                        <a:tabLst>
                          <a:tab pos="1353820" algn="l"/>
                        </a:tabLst>
                      </a:pPr>
                      <a:r>
                        <a:rPr lang="hr-HR" sz="1200" dirty="0">
                          <a:solidFill>
                            <a:schemeClr val="bg1">
                              <a:lumMod val="10000"/>
                            </a:schemeClr>
                          </a:solidFill>
                        </a:rPr>
                        <a:t>Jabuke veće mase(8,7g-9g)</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70840">
                <a:tc>
                  <a:txBody>
                    <a:bodyPr/>
                    <a:lstStyle/>
                    <a:p>
                      <a:pPr>
                        <a:lnSpc>
                          <a:spcPct val="115000"/>
                        </a:lnSpc>
                        <a:spcAft>
                          <a:spcPts val="0"/>
                        </a:spcAft>
                        <a:tabLst>
                          <a:tab pos="1353820" algn="l"/>
                        </a:tabLst>
                      </a:pPr>
                      <a:r>
                        <a:rPr lang="hr-HR" sz="1200" dirty="0">
                          <a:solidFill>
                            <a:schemeClr val="bg1">
                              <a:lumMod val="10000"/>
                            </a:schemeClr>
                          </a:solidFill>
                        </a:rPr>
                        <a:t>Blanširane jabuke</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tabLst>
                          <a:tab pos="1353820" algn="l"/>
                        </a:tabLst>
                      </a:pPr>
                      <a:r>
                        <a:rPr lang="hr-HR" sz="1200" dirty="0">
                          <a:solidFill>
                            <a:schemeClr val="bg1">
                              <a:lumMod val="10000"/>
                            </a:schemeClr>
                          </a:solidFill>
                        </a:rPr>
                        <a:t>58 h 25 min</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tabLst>
                          <a:tab pos="1353820" algn="l"/>
                        </a:tabLst>
                      </a:pPr>
                      <a:r>
                        <a:rPr lang="hr-HR" sz="1200" dirty="0">
                          <a:solidFill>
                            <a:schemeClr val="bg1">
                              <a:lumMod val="10000"/>
                            </a:schemeClr>
                          </a:solidFill>
                        </a:rPr>
                        <a:t>59 h 30 min</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70840">
                <a:tc>
                  <a:txBody>
                    <a:bodyPr/>
                    <a:lstStyle/>
                    <a:p>
                      <a:pPr>
                        <a:lnSpc>
                          <a:spcPct val="115000"/>
                        </a:lnSpc>
                        <a:spcAft>
                          <a:spcPts val="0"/>
                        </a:spcAft>
                        <a:tabLst>
                          <a:tab pos="1353820" algn="l"/>
                        </a:tabLst>
                      </a:pPr>
                      <a:r>
                        <a:rPr lang="hr-HR" sz="1200" dirty="0">
                          <a:solidFill>
                            <a:schemeClr val="bg1">
                              <a:lumMod val="10000"/>
                            </a:schemeClr>
                          </a:solidFill>
                        </a:rPr>
                        <a:t>Jabuke polivene limunskom kiselinom</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tabLst>
                          <a:tab pos="1353820" algn="l"/>
                        </a:tabLst>
                      </a:pPr>
                      <a:r>
                        <a:rPr lang="hr-HR" sz="1200" dirty="0">
                          <a:solidFill>
                            <a:schemeClr val="bg1">
                              <a:lumMod val="10000"/>
                            </a:schemeClr>
                          </a:solidFill>
                        </a:rPr>
                        <a:t>32 h</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tabLst>
                          <a:tab pos="1353820" algn="l"/>
                        </a:tabLst>
                      </a:pPr>
                      <a:r>
                        <a:rPr lang="hr-HR" sz="1200" dirty="0">
                          <a:solidFill>
                            <a:schemeClr val="bg1">
                              <a:lumMod val="10000"/>
                            </a:schemeClr>
                          </a:solidFill>
                        </a:rPr>
                        <a:t>33 h</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70840">
                <a:tc>
                  <a:txBody>
                    <a:bodyPr/>
                    <a:lstStyle/>
                    <a:p>
                      <a:pPr>
                        <a:lnSpc>
                          <a:spcPct val="115000"/>
                        </a:lnSpc>
                        <a:spcAft>
                          <a:spcPts val="0"/>
                        </a:spcAft>
                        <a:tabLst>
                          <a:tab pos="1353820" algn="l"/>
                        </a:tabLst>
                      </a:pPr>
                      <a:r>
                        <a:rPr lang="hr-HR" sz="1200" dirty="0">
                          <a:solidFill>
                            <a:schemeClr val="bg1">
                              <a:lumMod val="10000"/>
                            </a:schemeClr>
                          </a:solidFill>
                        </a:rPr>
                        <a:t>Jabuke uronjene u otopinu soli</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tabLst>
                          <a:tab pos="1353820" algn="l"/>
                        </a:tabLst>
                      </a:pPr>
                      <a:r>
                        <a:rPr lang="hr-HR" sz="1200" dirty="0">
                          <a:solidFill>
                            <a:schemeClr val="bg1">
                              <a:lumMod val="10000"/>
                            </a:schemeClr>
                          </a:solidFill>
                        </a:rPr>
                        <a:t>28 h</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tabLst>
                          <a:tab pos="1353820" algn="l"/>
                        </a:tabLst>
                      </a:pPr>
                      <a:r>
                        <a:rPr lang="hr-HR" sz="1200" dirty="0">
                          <a:solidFill>
                            <a:schemeClr val="bg1">
                              <a:lumMod val="10000"/>
                            </a:schemeClr>
                          </a:solidFill>
                        </a:rPr>
                        <a:t>29 h</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70840">
                <a:tc>
                  <a:txBody>
                    <a:bodyPr/>
                    <a:lstStyle/>
                    <a:p>
                      <a:pPr>
                        <a:lnSpc>
                          <a:spcPct val="115000"/>
                        </a:lnSpc>
                        <a:spcAft>
                          <a:spcPts val="0"/>
                        </a:spcAft>
                        <a:tabLst>
                          <a:tab pos="1353820" algn="l"/>
                        </a:tabLst>
                      </a:pPr>
                      <a:r>
                        <a:rPr lang="hr-HR" sz="1200" dirty="0">
                          <a:solidFill>
                            <a:schemeClr val="bg1">
                              <a:lumMod val="10000"/>
                            </a:schemeClr>
                          </a:solidFill>
                        </a:rPr>
                        <a:t>Jabuke uronjene u otopinu meda</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tabLst>
                          <a:tab pos="1353820" algn="l"/>
                        </a:tabLst>
                      </a:pPr>
                      <a:r>
                        <a:rPr lang="hr-HR" sz="1200" dirty="0">
                          <a:solidFill>
                            <a:schemeClr val="bg1">
                              <a:lumMod val="10000"/>
                            </a:schemeClr>
                          </a:solidFill>
                        </a:rPr>
                        <a:t>24h  50 min</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tabLst>
                          <a:tab pos="1353820" algn="l"/>
                        </a:tabLst>
                      </a:pPr>
                      <a:r>
                        <a:rPr lang="hr-HR" sz="1200" dirty="0">
                          <a:solidFill>
                            <a:schemeClr val="bg1">
                              <a:lumMod val="10000"/>
                            </a:schemeClr>
                          </a:solidFill>
                        </a:rPr>
                        <a:t>25 h 45 min</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70840">
                <a:tc>
                  <a:txBody>
                    <a:bodyPr/>
                    <a:lstStyle/>
                    <a:p>
                      <a:pPr>
                        <a:lnSpc>
                          <a:spcPct val="115000"/>
                        </a:lnSpc>
                        <a:spcAft>
                          <a:spcPts val="0"/>
                        </a:spcAft>
                        <a:tabLst>
                          <a:tab pos="1353820" algn="l"/>
                        </a:tabLst>
                      </a:pPr>
                      <a:r>
                        <a:rPr lang="hr-HR" sz="1200" dirty="0">
                          <a:solidFill>
                            <a:schemeClr val="bg1">
                              <a:lumMod val="10000"/>
                            </a:schemeClr>
                          </a:solidFill>
                        </a:rPr>
                        <a:t>Jabuke uronjene u gazirano piće</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tabLst>
                          <a:tab pos="1353820" algn="l"/>
                        </a:tabLst>
                      </a:pPr>
                      <a:r>
                        <a:rPr lang="hr-HR" sz="1200" dirty="0">
                          <a:solidFill>
                            <a:schemeClr val="bg1">
                              <a:lumMod val="10000"/>
                            </a:schemeClr>
                          </a:solidFill>
                        </a:rPr>
                        <a:t>23h  40 min</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tabLst>
                          <a:tab pos="1353820" algn="l"/>
                        </a:tabLst>
                      </a:pPr>
                      <a:r>
                        <a:rPr lang="hr-HR" sz="1200" dirty="0">
                          <a:solidFill>
                            <a:schemeClr val="bg1">
                              <a:lumMod val="10000"/>
                            </a:schemeClr>
                          </a:solidFill>
                        </a:rPr>
                        <a:t>24 h 15 min</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76386">
                <a:tc>
                  <a:txBody>
                    <a:bodyPr/>
                    <a:lstStyle/>
                    <a:p>
                      <a:pPr>
                        <a:lnSpc>
                          <a:spcPct val="115000"/>
                        </a:lnSpc>
                        <a:spcAft>
                          <a:spcPts val="0"/>
                        </a:spcAft>
                        <a:tabLst>
                          <a:tab pos="1353820" algn="l"/>
                        </a:tabLst>
                      </a:pPr>
                      <a:r>
                        <a:rPr lang="hr-HR" sz="1200" dirty="0">
                          <a:solidFill>
                            <a:schemeClr val="bg1">
                              <a:lumMod val="10000"/>
                            </a:schemeClr>
                          </a:solidFill>
                        </a:rPr>
                        <a:t>Jabuke u plastičnoj foliji</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tabLst>
                          <a:tab pos="1353820" algn="l"/>
                        </a:tabLst>
                      </a:pPr>
                      <a:r>
                        <a:rPr lang="hr-HR" sz="1200" dirty="0">
                          <a:solidFill>
                            <a:schemeClr val="bg1">
                              <a:lumMod val="10000"/>
                            </a:schemeClr>
                          </a:solidFill>
                        </a:rPr>
                        <a:t>2 h 10 min</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nSpc>
                          <a:spcPct val="115000"/>
                        </a:lnSpc>
                        <a:spcAft>
                          <a:spcPts val="0"/>
                        </a:spcAft>
                        <a:tabLst>
                          <a:tab pos="1353820" algn="l"/>
                        </a:tabLst>
                      </a:pPr>
                      <a:r>
                        <a:rPr lang="hr-HR" sz="1200" dirty="0">
                          <a:solidFill>
                            <a:schemeClr val="bg1">
                              <a:lumMod val="10000"/>
                            </a:schemeClr>
                          </a:solidFill>
                        </a:rPr>
                        <a:t>2 h 40 min</a:t>
                      </a:r>
                      <a:endParaRPr lang="hr-HR" sz="1200" dirty="0">
                        <a:solidFill>
                          <a:schemeClr val="bg1">
                            <a:lumMod val="10000"/>
                          </a:schemeClr>
                        </a:solidFill>
                        <a:latin typeface="Calibri"/>
                        <a:ea typeface="Calibri"/>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cxnSp>
        <p:nvCxnSpPr>
          <p:cNvPr id="11" name="Ravni poveznik 10"/>
          <p:cNvCxnSpPr/>
          <p:nvPr/>
        </p:nvCxnSpPr>
        <p:spPr>
          <a:xfrm>
            <a:off x="1000100" y="1785926"/>
            <a:ext cx="2286016" cy="35719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par>
                                <p:cTn id="14" presetID="8"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p:cNvSpPr>
            <a:spLocks noGrp="1"/>
          </p:cNvSpPr>
          <p:nvPr>
            <p:ph idx="1"/>
          </p:nvPr>
        </p:nvSpPr>
        <p:spPr>
          <a:xfrm>
            <a:off x="357158" y="1571612"/>
            <a:ext cx="8229600" cy="5000660"/>
          </a:xfrm>
        </p:spPr>
        <p:txBody>
          <a:bodyPr>
            <a:normAutofit/>
          </a:bodyPr>
          <a:lstStyle/>
          <a:p>
            <a:endParaRPr lang="hr-HR" dirty="0" smtClean="0"/>
          </a:p>
          <a:p>
            <a:endParaRPr lang="hr-HR" dirty="0" smtClean="0"/>
          </a:p>
          <a:p>
            <a:endParaRPr lang="hr-HR" dirty="0" smtClean="0"/>
          </a:p>
          <a:p>
            <a:endParaRPr lang="hr-HR" dirty="0" smtClean="0"/>
          </a:p>
          <a:p>
            <a:endParaRPr lang="hr-HR" dirty="0" smtClean="0"/>
          </a:p>
          <a:p>
            <a:endParaRPr lang="hr-HR" dirty="0" smtClean="0"/>
          </a:p>
          <a:p>
            <a:endParaRPr lang="hr-HR" dirty="0" smtClean="0"/>
          </a:p>
          <a:p>
            <a:pPr>
              <a:buNone/>
            </a:pPr>
            <a:endParaRPr lang="hr-HR" dirty="0" smtClean="0"/>
          </a:p>
          <a:p>
            <a:r>
              <a:rPr lang="hr-HR" dirty="0" smtClean="0"/>
              <a:t>Prema dobivenim rezultatima vidljivo je da su sve metode za sprječavanja enzimskog posmeđivanja jabuka učinkovite određeno vrijeme. </a:t>
            </a:r>
          </a:p>
          <a:p>
            <a:endParaRPr lang="hr-HR" dirty="0"/>
          </a:p>
        </p:txBody>
      </p:sp>
      <p:graphicFrame>
        <p:nvGraphicFramePr>
          <p:cNvPr id="9" name="Grafikon 8"/>
          <p:cNvGraphicFramePr/>
          <p:nvPr/>
        </p:nvGraphicFramePr>
        <p:xfrm>
          <a:off x="857224" y="500042"/>
          <a:ext cx="7572428" cy="41271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 calcmode="lin" valueType="num">
                                      <p:cBhvr additive="base">
                                        <p:cTn id="12"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duševljenje">
  <a:themeElements>
    <a:clrScheme name="Prilagođeno 1">
      <a:dk1>
        <a:srgbClr val="F0D7EB"/>
      </a:dk1>
      <a:lt1>
        <a:srgbClr val="F9B639"/>
      </a:lt1>
      <a:dk2>
        <a:srgbClr val="FFFFFF"/>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2">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TotalTime>
  <Words>533</Words>
  <Application>Microsoft Office PowerPoint</Application>
  <PresentationFormat>Prikaz na zaslonu (4:3)</PresentationFormat>
  <Paragraphs>115</Paragraphs>
  <Slides>11</Slides>
  <Notes>0</Notes>
  <HiddenSlides>0</HiddenSlides>
  <MMClips>0</MMClips>
  <ScaleCrop>false</ScaleCrop>
  <HeadingPairs>
    <vt:vector size="4" baseType="variant">
      <vt:variant>
        <vt:lpstr>Tema</vt:lpstr>
      </vt:variant>
      <vt:variant>
        <vt:i4>1</vt:i4>
      </vt:variant>
      <vt:variant>
        <vt:lpstr>Naslovi slajdova</vt:lpstr>
      </vt:variant>
      <vt:variant>
        <vt:i4>11</vt:i4>
      </vt:variant>
    </vt:vector>
  </HeadingPairs>
  <TitlesOfParts>
    <vt:vector size="12" baseType="lpstr">
      <vt:lpstr>Oduševljenje</vt:lpstr>
      <vt:lpstr>PowerPointova prezentacija</vt:lpstr>
      <vt:lpstr>Uvod</vt:lpstr>
      <vt:lpstr>Enzimsko posmeđivanje</vt:lpstr>
      <vt:lpstr>Čimbenici koji utječu na enzimsko posmeđivanje</vt:lpstr>
      <vt:lpstr>Sprječavanje posmeđivanja</vt:lpstr>
      <vt:lpstr>PowerPointova prezentacija</vt:lpstr>
      <vt:lpstr>PowerPointova prezentacija</vt:lpstr>
      <vt:lpstr>Rezultati i rasprava</vt:lpstr>
      <vt:lpstr>PowerPointova prezentacija</vt:lpstr>
      <vt:lpstr>Zaključak</vt:lpstr>
      <vt:lpstr>Hvala na pažnji!</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Korisnik</dc:creator>
  <cp:lastModifiedBy>Nataša</cp:lastModifiedBy>
  <cp:revision>55</cp:revision>
  <dcterms:created xsi:type="dcterms:W3CDTF">2017-01-10T12:52:53Z</dcterms:created>
  <dcterms:modified xsi:type="dcterms:W3CDTF">2017-01-13T10:13:56Z</dcterms:modified>
</cp:coreProperties>
</file>