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74" r:id="rId4"/>
    <p:sldId id="272" r:id="rId5"/>
    <p:sldId id="259" r:id="rId6"/>
    <p:sldId id="275" r:id="rId7"/>
    <p:sldId id="271" r:id="rId8"/>
    <p:sldId id="260" r:id="rId9"/>
    <p:sldId id="278" r:id="rId10"/>
    <p:sldId id="279" r:id="rId11"/>
    <p:sldId id="280" r:id="rId12"/>
    <p:sldId id="281" r:id="rId13"/>
    <p:sldId id="261" r:id="rId14"/>
    <p:sldId id="262" r:id="rId15"/>
    <p:sldId id="282" r:id="rId16"/>
    <p:sldId id="283" r:id="rId17"/>
    <p:sldId id="284" r:id="rId18"/>
    <p:sldId id="286" r:id="rId19"/>
    <p:sldId id="285" r:id="rId20"/>
    <p:sldId id="263" r:id="rId21"/>
    <p:sldId id="287" r:id="rId22"/>
    <p:sldId id="288" r:id="rId23"/>
    <p:sldId id="289" r:id="rId24"/>
    <p:sldId id="265" r:id="rId25"/>
    <p:sldId id="290" r:id="rId26"/>
    <p:sldId id="291" r:id="rId27"/>
    <p:sldId id="292" r:id="rId28"/>
    <p:sldId id="266" r:id="rId29"/>
    <p:sldId id="293" r:id="rId30"/>
    <p:sldId id="295" r:id="rId31"/>
    <p:sldId id="296" r:id="rId32"/>
    <p:sldId id="297" r:id="rId33"/>
    <p:sldId id="267" r:id="rId34"/>
    <p:sldId id="298" r:id="rId35"/>
    <p:sldId id="299" r:id="rId36"/>
    <p:sldId id="300" r:id="rId37"/>
    <p:sldId id="301" r:id="rId38"/>
    <p:sldId id="268" r:id="rId39"/>
    <p:sldId id="302" r:id="rId40"/>
    <p:sldId id="304" r:id="rId41"/>
    <p:sldId id="277" r:id="rId42"/>
    <p:sldId id="305" r:id="rId43"/>
    <p:sldId id="306" r:id="rId44"/>
    <p:sldId id="307" r:id="rId45"/>
    <p:sldId id="308" r:id="rId46"/>
    <p:sldId id="269" r:id="rId47"/>
    <p:sldId id="309" r:id="rId48"/>
    <p:sldId id="310" r:id="rId49"/>
    <p:sldId id="311" r:id="rId50"/>
    <p:sldId id="312" r:id="rId51"/>
    <p:sldId id="270" r:id="rId52"/>
    <p:sldId id="315" r:id="rId53"/>
    <p:sldId id="316" r:id="rId54"/>
    <p:sldId id="313" r:id="rId55"/>
    <p:sldId id="314" r:id="rId56"/>
    <p:sldId id="276" r:id="rId57"/>
  </p:sldIdLst>
  <p:sldSz cx="9144000" cy="6858000" type="screen4x3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68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r-HR" smtClean="0"/>
              <a:t>Uredite stil podnaslova matrice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016061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15412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okomitog teksta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497860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31358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odjelj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126788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94741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5" name="Rezervirano mjesto teksta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6" name="Rezervirano mjesto sadržaja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7" name="Rezervirano mjesto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8" name="Rezervirano mjesto podnožj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7697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4" name="Rezervirano mjesto podnožj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685079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3" name="Rezervirano mjesto podnožj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20119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108601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slik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r-HR" smtClean="0"/>
              <a:t>Uredite stilove teksta matrice</a:t>
            </a:r>
          </a:p>
        </p:txBody>
      </p:sp>
      <p:sp>
        <p:nvSpPr>
          <p:cNvPr id="5" name="Rezervirano mjesto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6" name="Rezervirano mjesto podnožj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597373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 smtClean="0"/>
              <a:t>Uredite stil naslova matrice</a:t>
            </a:r>
            <a:endParaRPr lang="hr-HR"/>
          </a:p>
        </p:txBody>
      </p:sp>
      <p:sp>
        <p:nvSpPr>
          <p:cNvPr id="3" name="Rezervirano mjesto teksta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 smtClean="0"/>
              <a:t>Uredite stilove teksta matrice</a:t>
            </a:r>
          </a:p>
          <a:p>
            <a:pPr lvl="1"/>
            <a:r>
              <a:rPr lang="hr-HR" smtClean="0"/>
              <a:t>Druga razina</a:t>
            </a:r>
          </a:p>
          <a:p>
            <a:pPr lvl="2"/>
            <a:r>
              <a:rPr lang="hr-HR" smtClean="0"/>
              <a:t>Treća razina</a:t>
            </a:r>
          </a:p>
          <a:p>
            <a:pPr lvl="3"/>
            <a:r>
              <a:rPr lang="hr-HR" smtClean="0"/>
              <a:t>Četvrta razina</a:t>
            </a:r>
          </a:p>
          <a:p>
            <a:pPr lvl="4"/>
            <a:r>
              <a:rPr lang="hr-HR" smtClean="0"/>
              <a:t>Peta razina</a:t>
            </a:r>
            <a:endParaRPr lang="hr-HR"/>
          </a:p>
        </p:txBody>
      </p:sp>
      <p:sp>
        <p:nvSpPr>
          <p:cNvPr id="4" name="Rezervirano mjesto datum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C7E38A-A7F2-4790-8B57-80D93B3FA5EB}" type="datetimeFigureOut">
              <a:rPr lang="hr-HR" smtClean="0"/>
              <a:t>24.2.2017.</a:t>
            </a:fld>
            <a:endParaRPr lang="hr-HR"/>
          </a:p>
        </p:txBody>
      </p:sp>
      <p:sp>
        <p:nvSpPr>
          <p:cNvPr id="5" name="Rezervirano mjesto podnožj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475DE4-B2D7-4908-975A-5660EAD64B0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42106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958" y="908720"/>
            <a:ext cx="9121552" cy="5949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755576" y="1"/>
            <a:ext cx="7772400" cy="908720"/>
          </a:xfrm>
        </p:spPr>
        <p:txBody>
          <a:bodyPr>
            <a:normAutofit fontScale="90000"/>
          </a:bodyPr>
          <a:lstStyle/>
          <a:p>
            <a:r>
              <a:rPr lang="hr-HR" sz="7200" dirty="0" smtClean="0"/>
              <a:t>Oblaci</a:t>
            </a:r>
            <a:endParaRPr lang="hr-HR" sz="720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46202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4" descr="Slikovni rezultat za cirrus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0394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Slikovni rezultat za cir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017" y="0"/>
            <a:ext cx="9184581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0190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ovni rezultat za cir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4" y="0"/>
            <a:ext cx="9195387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4148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Slikovni rezultat za trag aviona na nebu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4002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4437112"/>
            <a:ext cx="8229600" cy="2304256"/>
          </a:xfrm>
        </p:spPr>
        <p:txBody>
          <a:bodyPr>
            <a:normAutofit fontScale="92500" lnSpcReduction="10000"/>
          </a:bodyPr>
          <a:lstStyle/>
          <a:p>
            <a:r>
              <a:rPr lang="hr-HR" b="1" i="1" dirty="0" smtClean="0"/>
              <a:t>trag</a:t>
            </a:r>
            <a:r>
              <a:rPr lang="hr-HR" dirty="0" smtClean="0"/>
              <a:t> koji ostavljaju </a:t>
            </a:r>
            <a:r>
              <a:rPr lang="hr-HR" dirty="0" err="1" smtClean="0"/>
              <a:t>zrakopolovi</a:t>
            </a:r>
            <a:r>
              <a:rPr lang="hr-HR" dirty="0" smtClean="0"/>
              <a:t> što lete na velikim visinama, zapravo su vrsta </a:t>
            </a:r>
            <a:r>
              <a:rPr lang="hr-HR" dirty="0" err="1" smtClean="0"/>
              <a:t>cirusnih</a:t>
            </a:r>
            <a:r>
              <a:rPr lang="hr-HR" dirty="0" smtClean="0"/>
              <a:t> oblaka</a:t>
            </a:r>
          </a:p>
          <a:p>
            <a:r>
              <a:rPr lang="hr-HR" dirty="0" smtClean="0"/>
              <a:t>Trag se stvara kad se vodena para koju ispušta </a:t>
            </a:r>
            <a:r>
              <a:rPr lang="hr-HR" dirty="0" err="1" smtClean="0"/>
              <a:t>zrakopolov</a:t>
            </a:r>
            <a:r>
              <a:rPr lang="hr-HR" dirty="0" smtClean="0"/>
              <a:t> kondenzira u kapljice ili sublimira u ledene </a:t>
            </a:r>
            <a:r>
              <a:rPr lang="hr-HR" dirty="0" err="1" smtClean="0"/>
              <a:t>kristaliće</a:t>
            </a:r>
            <a:endParaRPr lang="hr-HR" dirty="0" smtClean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65769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b="1" dirty="0" smtClean="0"/>
              <a:t>Cirokumulusi</a:t>
            </a:r>
            <a:r>
              <a:rPr lang="vi-VN" dirty="0" smtClean="0"/>
              <a:t> - (Cc)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vi-VN" dirty="0" smtClean="0"/>
              <a:t>mali </a:t>
            </a:r>
            <a:r>
              <a:rPr lang="vi-VN" dirty="0"/>
              <a:t>ledeni oblaci, slični "</a:t>
            </a:r>
            <a:r>
              <a:rPr lang="vi-VN" dirty="0" smtClean="0"/>
              <a:t>ovčicama„</a:t>
            </a:r>
            <a:endParaRPr lang="hr-HR" dirty="0" smtClean="0"/>
          </a:p>
          <a:p>
            <a:r>
              <a:rPr lang="vi-VN" dirty="0" smtClean="0"/>
              <a:t>od </a:t>
            </a:r>
            <a:r>
              <a:rPr lang="vi-VN" dirty="0"/>
              <a:t>malih, bijelih </a:t>
            </a:r>
            <a:r>
              <a:rPr lang="vi-VN" dirty="0" smtClean="0"/>
              <a:t>pjega</a:t>
            </a:r>
            <a:endParaRPr lang="hr-HR" dirty="0"/>
          </a:p>
          <a:p>
            <a:r>
              <a:rPr lang="vi-VN" dirty="0" smtClean="0"/>
              <a:t>u pravilnim </a:t>
            </a:r>
            <a:r>
              <a:rPr lang="vi-VN" dirty="0"/>
              <a:t>prugama ili skupinama. </a:t>
            </a:r>
            <a:endParaRPr lang="hr-HR" dirty="0" smtClean="0"/>
          </a:p>
          <a:p>
            <a:r>
              <a:rPr lang="vi-VN" dirty="0" smtClean="0"/>
              <a:t>Kroz </a:t>
            </a:r>
            <a:r>
              <a:rPr lang="vi-VN" dirty="0"/>
              <a:t>rupice se vidi plavo </a:t>
            </a:r>
            <a:r>
              <a:rPr lang="vi-VN" dirty="0" smtClean="0"/>
              <a:t>nebo</a:t>
            </a:r>
            <a:endParaRPr lang="hr-HR" dirty="0" smtClean="0"/>
          </a:p>
          <a:p>
            <a:r>
              <a:rPr lang="vi-VN" dirty="0" smtClean="0"/>
              <a:t>Ne </a:t>
            </a:r>
            <a:r>
              <a:rPr lang="vi-VN" dirty="0"/>
              <a:t>daje oborine.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2595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Slikovni rezultat za cirokumul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Slikovni rezultat za cirokumulu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Slikovni rezultat za cirokumulu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5128" name="Picture 8" descr="Slikovni rezultat za cirokumulu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0" t="2225" r="1429" b="2288"/>
          <a:stretch/>
        </p:blipFill>
        <p:spPr bwMode="auto">
          <a:xfrm>
            <a:off x="0" y="0"/>
            <a:ext cx="9280651" cy="68531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764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Slikovni rezultat za cirokum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8520" y="0"/>
            <a:ext cx="9753600" cy="6962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29449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Povezana slika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54" b="7086"/>
          <a:stretch/>
        </p:blipFill>
        <p:spPr bwMode="auto">
          <a:xfrm>
            <a:off x="29250" y="1"/>
            <a:ext cx="940293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06112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Slikovni rezultat za cirokum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8257"/>
            <a:ext cx="9144000" cy="6876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510313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Slikovni rezultat za cirokumul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687" y="1"/>
            <a:ext cx="9158687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39611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67544" y="3393090"/>
            <a:ext cx="8229600" cy="3489251"/>
          </a:xfrm>
        </p:spPr>
        <p:txBody>
          <a:bodyPr>
            <a:normAutofit fontScale="92500" lnSpcReduction="20000"/>
          </a:bodyPr>
          <a:lstStyle/>
          <a:p>
            <a:r>
              <a:rPr lang="vi-VN" b="1" dirty="0"/>
              <a:t>Oblaci</a:t>
            </a:r>
            <a:r>
              <a:rPr lang="vi-VN" dirty="0"/>
              <a:t> su vidljive nakupine kapljica vode ili čestica leda (ili oboje) u </a:t>
            </a:r>
            <a:r>
              <a:rPr lang="vi-VN" dirty="0" smtClean="0"/>
              <a:t>atmosferi</a:t>
            </a:r>
            <a:endParaRPr lang="hr-HR" dirty="0" smtClean="0"/>
          </a:p>
          <a:p>
            <a:r>
              <a:rPr lang="vi-VN" dirty="0" smtClean="0"/>
              <a:t>Topli </a:t>
            </a:r>
            <a:r>
              <a:rPr lang="vi-VN" dirty="0"/>
              <a:t>zrak pun vlage podiže se u </a:t>
            </a:r>
            <a:r>
              <a:rPr lang="vi-VN" dirty="0" smtClean="0"/>
              <a:t>vis</a:t>
            </a:r>
            <a:endParaRPr lang="hr-HR" dirty="0" smtClean="0"/>
          </a:p>
          <a:p>
            <a:r>
              <a:rPr lang="hr-HR" dirty="0">
                <a:latin typeface="Arial" pitchFamily="34" charset="0"/>
                <a:cs typeface="Arial" pitchFamily="34" charset="0"/>
              </a:rPr>
              <a:t>Na visine se hladi</a:t>
            </a:r>
          </a:p>
          <a:p>
            <a:r>
              <a:rPr lang="vi-VN" dirty="0" smtClean="0"/>
              <a:t>zrak </a:t>
            </a:r>
            <a:r>
              <a:rPr lang="vi-VN" dirty="0"/>
              <a:t>više ne može zadržati vlagu u obliku vodene pare, pa se ona pretvara u malene kapi vode ili komadiće leda i tako stvara </a:t>
            </a:r>
            <a:r>
              <a:rPr lang="vi-VN" dirty="0" smtClean="0"/>
              <a:t>oblake</a:t>
            </a:r>
            <a:r>
              <a:rPr lang="vi-VN" dirty="0"/>
              <a:t> </a:t>
            </a:r>
            <a:endParaRPr lang="hr-HR" dirty="0"/>
          </a:p>
        </p:txBody>
      </p:sp>
      <p:pic>
        <p:nvPicPr>
          <p:cNvPr id="5" name="Slika 4" descr="Povezana slika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72494"/>
            <a:ext cx="6192688" cy="316835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48548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Cirostratusi</a:t>
            </a:r>
            <a:r>
              <a:rPr lang="hr-HR" dirty="0" smtClean="0"/>
              <a:t> - (</a:t>
            </a:r>
            <a:r>
              <a:rPr lang="hr-HR" dirty="0" err="1" smtClean="0"/>
              <a:t>Cs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prozračni </a:t>
            </a:r>
            <a:r>
              <a:rPr lang="hr-HR" dirty="0"/>
              <a:t>i </a:t>
            </a:r>
            <a:r>
              <a:rPr lang="hr-HR" dirty="0" smtClean="0"/>
              <a:t>ledeni</a:t>
            </a:r>
          </a:p>
          <a:p>
            <a:r>
              <a:rPr lang="hr-HR" dirty="0" smtClean="0"/>
              <a:t>Kao </a:t>
            </a:r>
            <a:r>
              <a:rPr lang="hr-HR" dirty="0" err="1" smtClean="0"/>
              <a:t>mliječnobijeli</a:t>
            </a:r>
            <a:r>
              <a:rPr lang="hr-HR" dirty="0" smtClean="0"/>
              <a:t> veo</a:t>
            </a:r>
          </a:p>
          <a:p>
            <a:r>
              <a:rPr lang="hr-HR" dirty="0" smtClean="0"/>
              <a:t>Nebo </a:t>
            </a:r>
            <a:r>
              <a:rPr lang="hr-HR" dirty="0"/>
              <a:t>prekrivaju djelomično ili </a:t>
            </a:r>
            <a:r>
              <a:rPr lang="hr-HR" dirty="0" smtClean="0"/>
              <a:t>cijelo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810020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42" name="Picture 2" descr="Slikovni rezultat za cirostratu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59"/>
          <a:stretch/>
        </p:blipFill>
        <p:spPr bwMode="auto">
          <a:xfrm>
            <a:off x="0" y="27911"/>
            <a:ext cx="9144000" cy="68820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7416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1266" name="Picture 2" descr="Slikovni rezultat za cirostrat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434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025812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2290" name="Picture 2" descr="Slikovni rezultat za cirostrat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9372" y="14198"/>
            <a:ext cx="9281891" cy="6843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81447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Altostratusi</a:t>
            </a:r>
            <a:r>
              <a:rPr lang="hr-HR" dirty="0" smtClean="0"/>
              <a:t> - (As)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mješoviti </a:t>
            </a:r>
            <a:r>
              <a:rPr lang="hr-HR" dirty="0"/>
              <a:t>oblaci od vode i </a:t>
            </a:r>
            <a:r>
              <a:rPr lang="hr-HR" dirty="0" smtClean="0"/>
              <a:t>leda</a:t>
            </a:r>
          </a:p>
          <a:p>
            <a:r>
              <a:rPr lang="hr-HR" dirty="0" smtClean="0"/>
              <a:t> </a:t>
            </a:r>
            <a:r>
              <a:rPr lang="hr-HR" dirty="0"/>
              <a:t>djelomično ili potpuno prekrivaju nebo kao jednolik, blago prugast ili ravnomjeran </a:t>
            </a:r>
            <a:r>
              <a:rPr lang="hr-HR" dirty="0" smtClean="0"/>
              <a:t>sloj</a:t>
            </a:r>
          </a:p>
          <a:p>
            <a:r>
              <a:rPr lang="hr-HR" dirty="0" smtClean="0"/>
              <a:t>debeli </a:t>
            </a:r>
            <a:r>
              <a:rPr lang="hr-HR" dirty="0"/>
              <a:t>da obično potpuno prekriju Sunce </a:t>
            </a:r>
          </a:p>
          <a:p>
            <a:r>
              <a:rPr lang="hr-HR" dirty="0" smtClean="0"/>
              <a:t>najavljuje </a:t>
            </a:r>
            <a:r>
              <a:rPr lang="hr-HR" dirty="0"/>
              <a:t>naoblaku koja dolazi sa zapada </a:t>
            </a:r>
            <a:r>
              <a:rPr lang="hr-HR" dirty="0" smtClean="0"/>
              <a:t>i koja će donijeti oborine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435437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AutoShape 2" descr="Slikovni rezultat za altostratu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Slikovni rezultat za altostratu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6" name="AutoShape 6" descr="Slikovni rezultat za altostratusi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7" name="AutoShape 8" descr="Slikovni rezultat za altostratusi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8" name="AutoShape 10" descr="Slikovni rezultat za altostratusi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9" name="AutoShape 12" descr="Slikovni rezultat za altostratusi"/>
          <p:cNvSpPr>
            <a:spLocks noChangeAspect="1" noChangeArrowheads="1"/>
          </p:cNvSpPr>
          <p:nvPr/>
        </p:nvSpPr>
        <p:spPr bwMode="auto">
          <a:xfrm>
            <a:off x="917575" y="6175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13326" name="Picture 14" descr="Slikovni rezultat za altostrat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60337"/>
            <a:ext cx="9213018" cy="6445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493597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4338" name="Picture 2" descr="Slikovni rezultat za altostrat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95" y="404664"/>
            <a:ext cx="9202571" cy="5877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859927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5362" name="Picture 2" descr="Slikovni rezultat za altostrat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1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653536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Nimbostratusi</a:t>
            </a:r>
            <a:r>
              <a:rPr lang="hr-HR" dirty="0" smtClean="0"/>
              <a:t> (</a:t>
            </a:r>
            <a:r>
              <a:rPr lang="hr-HR" dirty="0" err="1" smtClean="0"/>
              <a:t>Ns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oblaci </a:t>
            </a:r>
            <a:r>
              <a:rPr lang="hr-HR" dirty="0"/>
              <a:t>od vode i </a:t>
            </a:r>
            <a:r>
              <a:rPr lang="hr-HR" dirty="0" smtClean="0"/>
              <a:t>leda</a:t>
            </a:r>
          </a:p>
          <a:p>
            <a:r>
              <a:rPr lang="hr-HR" dirty="0" smtClean="0"/>
              <a:t>potpuno </a:t>
            </a:r>
            <a:r>
              <a:rPr lang="hr-HR" dirty="0"/>
              <a:t>prekrivaju Sunce </a:t>
            </a:r>
          </a:p>
          <a:p>
            <a:r>
              <a:rPr lang="hr-HR" dirty="0" smtClean="0"/>
              <a:t>jednobojni,sivi </a:t>
            </a:r>
            <a:r>
              <a:rPr lang="hr-HR" dirty="0"/>
              <a:t>ili </a:t>
            </a:r>
            <a:r>
              <a:rPr lang="hr-HR" dirty="0" smtClean="0"/>
              <a:t>tamnosivi</a:t>
            </a:r>
          </a:p>
          <a:p>
            <a:r>
              <a:rPr lang="hr-HR" dirty="0" smtClean="0"/>
              <a:t>potpuno zbijeni,toliko gusti da više nisu bijeli</a:t>
            </a:r>
          </a:p>
          <a:p>
            <a:r>
              <a:rPr lang="hr-HR" dirty="0" smtClean="0"/>
              <a:t>Tipični </a:t>
            </a:r>
            <a:r>
              <a:rPr lang="hr-HR" dirty="0" err="1"/>
              <a:t>oborinski</a:t>
            </a:r>
            <a:r>
              <a:rPr lang="hr-HR" dirty="0"/>
              <a:t> oblak iz kojeg pada mirna i jednolična kiša ili sipi trajni </a:t>
            </a:r>
            <a:r>
              <a:rPr lang="hr-HR" dirty="0" smtClean="0"/>
              <a:t>snijeg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317819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6386" name="Picture 2" descr="Slikovni rezultat za nimbostrat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45591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Zašto kiša pada u planinama?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861048"/>
            <a:ext cx="4402832" cy="2265115"/>
          </a:xfrm>
        </p:spPr>
        <p:txBody>
          <a:bodyPr/>
          <a:lstStyle/>
          <a:p>
            <a:r>
              <a:rPr lang="hr-HR" dirty="0" smtClean="0"/>
              <a:t>One su prepreka, koja prisiljava zrak na izdizanje </a:t>
            </a:r>
            <a:endParaRPr lang="hr-HR" dirty="0"/>
          </a:p>
        </p:txBody>
      </p:sp>
      <p:pic>
        <p:nvPicPr>
          <p:cNvPr id="11266" name="Picture 2" descr="Slikovni rezultat za oblac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000" t="25438" b="19877"/>
          <a:stretch/>
        </p:blipFill>
        <p:spPr bwMode="auto">
          <a:xfrm>
            <a:off x="4565834" y="1268760"/>
            <a:ext cx="4578166" cy="37593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624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7410" name="Picture 2" descr="Slikovni rezultat za nimbostrat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022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0499829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1843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836712"/>
            <a:ext cx="9337808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58137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9458" name="Picture 2" descr="Slikovni rezultat za nimbostrat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74" y="-7880"/>
            <a:ext cx="9114426" cy="68358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352861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Stratokumulusi</a:t>
            </a:r>
            <a:r>
              <a:rPr lang="hr-HR" dirty="0" smtClean="0"/>
              <a:t> (</a:t>
            </a:r>
            <a:r>
              <a:rPr lang="hr-HR" dirty="0" err="1" smtClean="0"/>
              <a:t>Sc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Sivi ili bijeli</a:t>
            </a:r>
          </a:p>
          <a:p>
            <a:r>
              <a:rPr lang="hr-HR" dirty="0" smtClean="0"/>
              <a:t> </a:t>
            </a:r>
            <a:r>
              <a:rPr lang="hr-HR" dirty="0" err="1" smtClean="0"/>
              <a:t>grudasto</a:t>
            </a:r>
            <a:r>
              <a:rPr lang="hr-HR" dirty="0" smtClean="0"/>
              <a:t>-slojeviti </a:t>
            </a:r>
          </a:p>
          <a:p>
            <a:r>
              <a:rPr lang="hr-HR" dirty="0" smtClean="0"/>
              <a:t> tamni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95063642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3554" name="Picture 2" descr="Slikovni rezultat za stratokumul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3794" y="188640"/>
            <a:ext cx="9149545" cy="56886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7230113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2530" name="Picture 2" descr="Slikovni rezultat za stratokumul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87" y="23164"/>
            <a:ext cx="9113113" cy="68348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253015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1506" name="Picture 2" descr="Slikovni rezultat za stratokumul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78" y="1785"/>
            <a:ext cx="8724286" cy="67905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4448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AutoShape 2" descr="Slikovni rezultat za stratokumulu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484" name="Picture 4" descr="Slikovni rezultat za stratokumul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62" y="10923"/>
            <a:ext cx="9129437" cy="684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11585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err="1" smtClean="0"/>
              <a:t>Stratusi</a:t>
            </a:r>
            <a:r>
              <a:rPr lang="hr-HR" dirty="0" smtClean="0"/>
              <a:t> (St)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vodeni oblaci</a:t>
            </a:r>
          </a:p>
          <a:p>
            <a:r>
              <a:rPr lang="hr-HR" dirty="0" smtClean="0"/>
              <a:t>prekrivaju </a:t>
            </a:r>
            <a:r>
              <a:rPr lang="hr-HR" dirty="0"/>
              <a:t>cijelo nebo, kao jednoličan sivi sloj </a:t>
            </a:r>
            <a:endParaRPr lang="hr-HR" dirty="0" smtClean="0"/>
          </a:p>
          <a:p>
            <a:r>
              <a:rPr lang="hr-HR" dirty="0" smtClean="0"/>
              <a:t>Kad </a:t>
            </a:r>
            <a:r>
              <a:rPr lang="hr-HR" dirty="0"/>
              <a:t>na te plosnate oblake </a:t>
            </a:r>
            <a:r>
              <a:rPr lang="hr-HR" dirty="0" err="1"/>
              <a:t>sija</a:t>
            </a:r>
            <a:r>
              <a:rPr lang="hr-HR" dirty="0"/>
              <a:t> Sunce, kroz njih jasno vidimo njihov obris </a:t>
            </a:r>
            <a:endParaRPr lang="hr-HR" dirty="0" smtClean="0"/>
          </a:p>
          <a:p>
            <a:r>
              <a:rPr lang="hr-HR" dirty="0" err="1" smtClean="0">
                <a:solidFill>
                  <a:srgbClr val="FF0000"/>
                </a:solidFill>
              </a:rPr>
              <a:t>Stratus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na </a:t>
            </a:r>
            <a:r>
              <a:rPr lang="hr-HR" dirty="0" smtClean="0">
                <a:solidFill>
                  <a:srgbClr val="FF0000"/>
                </a:solidFill>
              </a:rPr>
              <a:t> </a:t>
            </a:r>
            <a:r>
              <a:rPr lang="hr-HR" dirty="0">
                <a:solidFill>
                  <a:srgbClr val="FF0000"/>
                </a:solidFill>
              </a:rPr>
              <a:t>tlu nazivamo </a:t>
            </a:r>
            <a:r>
              <a:rPr lang="hr-HR" dirty="0" smtClean="0">
                <a:solidFill>
                  <a:srgbClr val="FF0000"/>
                </a:solidFill>
              </a:rPr>
              <a:t>maglom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3016323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457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2656"/>
            <a:ext cx="9361040" cy="5616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311450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Slikovni rezultat za oblac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0"/>
            <a:ext cx="913445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78971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6628" name="Picture 4" descr="Slikovni rezultat za strat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673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magla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 smtClean="0"/>
              <a:t>Magla je niski </a:t>
            </a:r>
            <a:r>
              <a:rPr lang="hr-HR" dirty="0" err="1" smtClean="0"/>
              <a:t>STRATUS.Gusta</a:t>
            </a:r>
            <a:r>
              <a:rPr lang="hr-HR" dirty="0" smtClean="0"/>
              <a:t> je i mokra.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5027572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7650" name="Picture 2" descr="Slikovni rezultat za mag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69793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416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pic>
        <p:nvPicPr>
          <p:cNvPr id="2867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2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9487910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9698" name="Picture 2" descr="Slikovni rezultat za mag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88640" y="-963488"/>
            <a:ext cx="12049125" cy="7981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245013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30722" name="Picture 2" descr="Slikovni rezultat za magl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617" y="260648"/>
            <a:ext cx="9093347" cy="6237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37304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Kumulusi</a:t>
            </a:r>
            <a:r>
              <a:rPr lang="hr-HR" dirty="0" smtClean="0"/>
              <a:t> (</a:t>
            </a:r>
            <a:r>
              <a:rPr lang="hr-HR" dirty="0" err="1" smtClean="0"/>
              <a:t>Cu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od </a:t>
            </a:r>
            <a:r>
              <a:rPr lang="hr-HR" dirty="0"/>
              <a:t>vodenih </a:t>
            </a:r>
            <a:r>
              <a:rPr lang="hr-HR" dirty="0" smtClean="0"/>
              <a:t>kapljica</a:t>
            </a:r>
          </a:p>
          <a:p>
            <a:r>
              <a:rPr lang="hr-HR" dirty="0" err="1" smtClean="0"/>
              <a:t>grudasti</a:t>
            </a:r>
            <a:r>
              <a:rPr lang="hr-HR" dirty="0" smtClean="0"/>
              <a:t> su</a:t>
            </a:r>
          </a:p>
          <a:p>
            <a:r>
              <a:rPr lang="hr-HR" dirty="0" smtClean="0"/>
              <a:t>narastu </a:t>
            </a:r>
            <a:r>
              <a:rPr lang="hr-HR" dirty="0"/>
              <a:t>vrlo </a:t>
            </a:r>
            <a:r>
              <a:rPr lang="hr-HR" dirty="0" smtClean="0"/>
              <a:t>visoko,kao divovska cvjetača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94853113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Slikovni rezultat za kumul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57534"/>
            <a:ext cx="9144000" cy="69155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54200517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AutoShape 2" descr="Slikovni rezultat za kumulusi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sp>
        <p:nvSpPr>
          <p:cNvPr id="5" name="AutoShape 4" descr="Slikovni rezultat za kumulusi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hr-HR"/>
          </a:p>
        </p:txBody>
      </p:sp>
      <p:pic>
        <p:nvPicPr>
          <p:cNvPr id="2056" name="Picture 8" descr="Slikovni rezultat za kumulusi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1" t="2865" r="2000" b="2084"/>
          <a:stretch/>
        </p:blipFill>
        <p:spPr bwMode="auto">
          <a:xfrm>
            <a:off x="0" y="7938"/>
            <a:ext cx="9143999" cy="6850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22092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09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3876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96368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 smtClean="0"/>
              <a:t>Podjela oblaka: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2050" name="Picture 2" descr="https://upload.wikimedia.org/wikipedia/commons/thumb/5/57/Cloud_types_en.svg/960px-Cloud_types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38249"/>
            <a:ext cx="9144000" cy="56197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233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5122" name="Picture 2" descr="Slikovni rezultat za kumul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1522" y="0"/>
            <a:ext cx="917552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28819049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7504" y="274638"/>
            <a:ext cx="3816424" cy="1143000"/>
          </a:xfrm>
        </p:spPr>
        <p:txBody>
          <a:bodyPr>
            <a:normAutofit fontScale="90000"/>
          </a:bodyPr>
          <a:lstStyle/>
          <a:p>
            <a:r>
              <a:rPr lang="hr-HR" b="1" dirty="0" err="1" smtClean="0"/>
              <a:t>Kumulonimbusi</a:t>
            </a:r>
            <a:r>
              <a:rPr lang="hr-HR" dirty="0" smtClean="0"/>
              <a:t> </a:t>
            </a:r>
            <a:br>
              <a:rPr lang="hr-HR" dirty="0" smtClean="0"/>
            </a:br>
            <a:r>
              <a:rPr lang="hr-HR" dirty="0" smtClean="0"/>
              <a:t>(</a:t>
            </a:r>
            <a:r>
              <a:rPr lang="hr-HR" dirty="0" err="1" smtClean="0"/>
              <a:t>Cb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457200" y="3809772"/>
            <a:ext cx="8229600" cy="2316391"/>
          </a:xfrm>
        </p:spPr>
        <p:txBody>
          <a:bodyPr>
            <a:normAutofit/>
          </a:bodyPr>
          <a:lstStyle/>
          <a:p>
            <a:r>
              <a:rPr lang="hr-HR" dirty="0" smtClean="0"/>
              <a:t>teški </a:t>
            </a:r>
            <a:r>
              <a:rPr lang="hr-HR" dirty="0"/>
              <a:t>i gusti vodeni </a:t>
            </a:r>
            <a:r>
              <a:rPr lang="hr-HR" dirty="0" smtClean="0"/>
              <a:t>oblaci</a:t>
            </a:r>
          </a:p>
          <a:p>
            <a:r>
              <a:rPr lang="hr-HR" dirty="0" smtClean="0"/>
              <a:t>protežu se u visinu</a:t>
            </a:r>
          </a:p>
          <a:p>
            <a:r>
              <a:rPr lang="hr-HR" dirty="0" smtClean="0"/>
              <a:t>Gornji </a:t>
            </a:r>
            <a:r>
              <a:rPr lang="hr-HR" dirty="0"/>
              <a:t>dio toga divovskoga </a:t>
            </a:r>
            <a:r>
              <a:rPr lang="hr-HR" dirty="0" err="1"/>
              <a:t>grudastog</a:t>
            </a:r>
            <a:r>
              <a:rPr lang="hr-HR" dirty="0"/>
              <a:t> oblaka obično je </a:t>
            </a:r>
            <a:r>
              <a:rPr lang="hr-HR" dirty="0" err="1" smtClean="0"/>
              <a:t>zajeđen</a:t>
            </a:r>
            <a:r>
              <a:rPr lang="hr-HR" dirty="0" smtClean="0"/>
              <a:t> i spljošten </a:t>
            </a:r>
            <a:r>
              <a:rPr lang="hr-HR" dirty="0"/>
              <a:t>i nalik </a:t>
            </a:r>
            <a:r>
              <a:rPr lang="hr-HR" dirty="0" smtClean="0"/>
              <a:t>nakovnju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8094870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8194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851" y="-27638"/>
            <a:ext cx="9180851" cy="688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818025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9218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8162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795403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6146" name="Picture 2" descr="Slikovni rezultat za kumulonimbusi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18253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7170" name="Picture 2" descr="Povezana slik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208503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Picture 2" descr="Slikovni rezultat za oblac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24744"/>
            <a:ext cx="9144000" cy="5023683"/>
          </a:xfrm>
          <a:prstGeom prst="rect">
            <a:avLst/>
          </a:prstGeom>
          <a:noFill/>
          <a:extLst/>
        </p:spPr>
      </p:pic>
    </p:spTree>
    <p:extLst>
      <p:ext uri="{BB962C8B-B14F-4D97-AF65-F5344CB8AC3E}">
        <p14:creationId xmlns:p14="http://schemas.microsoft.com/office/powerpoint/2010/main" val="28728434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4" name="Slika 3" descr="Slikovni rezultat za oblaci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558"/>
            <a:ext cx="9144000" cy="685244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79249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0" y="3888140"/>
            <a:ext cx="8686800" cy="2969860"/>
          </a:xfrm>
        </p:spPr>
        <p:txBody>
          <a:bodyPr>
            <a:normAutofit fontScale="92500" lnSpcReduction="20000"/>
          </a:bodyPr>
          <a:lstStyle/>
          <a:p>
            <a:r>
              <a:rPr lang="vi-VN" dirty="0" smtClean="0">
                <a:solidFill>
                  <a:srgbClr val="FF0000"/>
                </a:solidFill>
              </a:rPr>
              <a:t>Visoki</a:t>
            </a:r>
            <a:r>
              <a:rPr lang="vi-VN" dirty="0" smtClean="0"/>
              <a:t> : Ci, Cc, Cs </a:t>
            </a:r>
            <a:endParaRPr lang="hr-HR" dirty="0" smtClean="0"/>
          </a:p>
          <a:p>
            <a:r>
              <a:rPr lang="vi-VN" dirty="0" smtClean="0"/>
              <a:t>sasvim </a:t>
            </a:r>
            <a:r>
              <a:rPr lang="vi-VN" dirty="0"/>
              <a:t>ledeni </a:t>
            </a:r>
            <a:r>
              <a:rPr lang="vi-VN" dirty="0" smtClean="0"/>
              <a:t>oblac</a:t>
            </a:r>
            <a:r>
              <a:rPr lang="hr-HR" dirty="0" smtClean="0"/>
              <a:t>i , </a:t>
            </a:r>
            <a:r>
              <a:rPr lang="vi-VN" dirty="0" smtClean="0"/>
              <a:t>temperatur</a:t>
            </a:r>
            <a:r>
              <a:rPr lang="hr-HR" dirty="0" smtClean="0"/>
              <a:t>e</a:t>
            </a:r>
            <a:r>
              <a:rPr lang="vi-VN" dirty="0" smtClean="0"/>
              <a:t> niž</a:t>
            </a:r>
            <a:r>
              <a:rPr lang="hr-HR" dirty="0" smtClean="0"/>
              <a:t>e</a:t>
            </a:r>
            <a:r>
              <a:rPr lang="vi-VN" dirty="0" smtClean="0"/>
              <a:t> </a:t>
            </a:r>
            <a:r>
              <a:rPr lang="vi-VN" dirty="0"/>
              <a:t>od -35°C </a:t>
            </a:r>
            <a:endParaRPr lang="hr-HR" dirty="0" smtClean="0"/>
          </a:p>
          <a:p>
            <a:r>
              <a:rPr lang="vi-VN" dirty="0" smtClean="0">
                <a:solidFill>
                  <a:srgbClr val="FF0000"/>
                </a:solidFill>
              </a:rPr>
              <a:t>Srednji</a:t>
            </a:r>
            <a:r>
              <a:rPr lang="vi-VN" dirty="0"/>
              <a:t>: Ac, As </a:t>
            </a:r>
            <a:endParaRPr lang="hr-HR" dirty="0"/>
          </a:p>
          <a:p>
            <a:r>
              <a:rPr lang="vi-VN" dirty="0" smtClean="0"/>
              <a:t>mješoviti</a:t>
            </a:r>
            <a:r>
              <a:rPr lang="hr-HR" dirty="0" smtClean="0"/>
              <a:t>:</a:t>
            </a:r>
            <a:r>
              <a:rPr lang="vi-VN" dirty="0" smtClean="0"/>
              <a:t>od </a:t>
            </a:r>
            <a:r>
              <a:rPr lang="vi-VN" dirty="0"/>
              <a:t>leda i </a:t>
            </a:r>
            <a:r>
              <a:rPr lang="vi-VN" dirty="0" smtClean="0"/>
              <a:t>vod</a:t>
            </a:r>
            <a:r>
              <a:rPr lang="hr-HR" dirty="0" smtClean="0"/>
              <a:t>e , </a:t>
            </a:r>
            <a:r>
              <a:rPr lang="vi-VN" dirty="0" smtClean="0"/>
              <a:t>između </a:t>
            </a:r>
            <a:r>
              <a:rPr lang="vi-VN" dirty="0"/>
              <a:t>-10°C i - 35°C.</a:t>
            </a:r>
          </a:p>
          <a:p>
            <a:r>
              <a:rPr lang="vi-VN" dirty="0">
                <a:solidFill>
                  <a:srgbClr val="FF0000"/>
                </a:solidFill>
              </a:rPr>
              <a:t>Niski </a:t>
            </a:r>
            <a:r>
              <a:rPr lang="vi-VN" dirty="0"/>
              <a:t>: Ns, Sc, St, Cu, Cb </a:t>
            </a:r>
            <a:endParaRPr lang="hr-HR" dirty="0"/>
          </a:p>
          <a:p>
            <a:r>
              <a:rPr lang="vi-VN" dirty="0" smtClean="0"/>
              <a:t>vodeni </a:t>
            </a:r>
            <a:r>
              <a:rPr lang="vi-VN" dirty="0"/>
              <a:t>oblaci </a:t>
            </a:r>
            <a:r>
              <a:rPr lang="hr-HR" dirty="0" smtClean="0"/>
              <a:t> , </a:t>
            </a:r>
            <a:r>
              <a:rPr lang="vi-VN" dirty="0" smtClean="0"/>
              <a:t>od </a:t>
            </a:r>
            <a:r>
              <a:rPr lang="vi-VN" dirty="0"/>
              <a:t>-10°C do više od </a:t>
            </a:r>
            <a:r>
              <a:rPr lang="vi-VN" dirty="0" smtClean="0"/>
              <a:t>0°C</a:t>
            </a:r>
            <a:endParaRPr lang="hr-HR" dirty="0"/>
          </a:p>
        </p:txBody>
      </p:sp>
      <p:pic>
        <p:nvPicPr>
          <p:cNvPr id="4" name="Picture 2" descr="https://upload.wikimedia.org/wikipedia/commons/thumb/5/57/Cloud_types_en.svg/960px-Cloud_types_en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8215"/>
            <a:ext cx="4853014" cy="29825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Povezana slika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02"/>
          <a:stretch/>
        </p:blipFill>
        <p:spPr bwMode="auto">
          <a:xfrm>
            <a:off x="5004048" y="45071"/>
            <a:ext cx="4139952" cy="3693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6036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b="1" dirty="0" smtClean="0"/>
              <a:t>Cirusi</a:t>
            </a:r>
            <a:r>
              <a:rPr lang="hr-HR" dirty="0" smtClean="0"/>
              <a:t> (</a:t>
            </a:r>
            <a:r>
              <a:rPr lang="hr-HR" dirty="0" err="1" smtClean="0"/>
              <a:t>Ci</a:t>
            </a:r>
            <a:r>
              <a:rPr lang="hr-HR" dirty="0" smtClean="0"/>
              <a:t>) 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dirty="0" smtClean="0"/>
              <a:t>ledeni</a:t>
            </a:r>
            <a:r>
              <a:rPr lang="hr-HR" dirty="0"/>
              <a:t>, paperjasti oblaci, </a:t>
            </a:r>
            <a:r>
              <a:rPr lang="hr-HR" dirty="0" smtClean="0"/>
              <a:t>vlaknastog </a:t>
            </a:r>
            <a:r>
              <a:rPr lang="hr-HR" dirty="0"/>
              <a:t>ili čupavog izgleda </a:t>
            </a:r>
          </a:p>
          <a:p>
            <a:r>
              <a:rPr lang="hr-HR" dirty="0" smtClean="0"/>
              <a:t>Krajem </a:t>
            </a:r>
            <a:r>
              <a:rPr lang="hr-HR" dirty="0"/>
              <a:t>dana, neposredno nakon zalaska Sunca, oni mijenjaju boju u narančastu, žutu, </a:t>
            </a:r>
            <a:r>
              <a:rPr lang="hr-HR" dirty="0" smtClean="0"/>
              <a:t>ružičastu</a:t>
            </a:r>
          </a:p>
          <a:p>
            <a:r>
              <a:rPr lang="hr-HR" dirty="0" smtClean="0"/>
              <a:t>Oni </a:t>
            </a:r>
            <a:r>
              <a:rPr lang="hr-HR" dirty="0"/>
              <a:t>nikad ne daju </a:t>
            </a:r>
            <a:r>
              <a:rPr lang="hr-HR" dirty="0" smtClean="0"/>
              <a:t>kišu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4456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pic>
        <p:nvPicPr>
          <p:cNvPr id="1026" name="Picture 2" descr="Slikovni rezultat za cirru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6165" y="0"/>
            <a:ext cx="915384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507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186</TotalTime>
  <Words>221</Words>
  <Application>Microsoft Office PowerPoint</Application>
  <PresentationFormat>Prikaz na zaslonu (4:3)</PresentationFormat>
  <Paragraphs>60</Paragraphs>
  <Slides>56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Naslovi slajdova</vt:lpstr>
      </vt:variant>
      <vt:variant>
        <vt:i4>56</vt:i4>
      </vt:variant>
    </vt:vector>
  </HeadingPairs>
  <TitlesOfParts>
    <vt:vector size="57" baseType="lpstr">
      <vt:lpstr>Tema sustava Office</vt:lpstr>
      <vt:lpstr>Oblaci</vt:lpstr>
      <vt:lpstr>PowerPointova prezentacija</vt:lpstr>
      <vt:lpstr>Zašto kiša pada u planinama?</vt:lpstr>
      <vt:lpstr>PowerPointova prezentacija</vt:lpstr>
      <vt:lpstr>Podjela oblaka:</vt:lpstr>
      <vt:lpstr>PowerPointova prezentacija</vt:lpstr>
      <vt:lpstr>PowerPointova prezentacija</vt:lpstr>
      <vt:lpstr>Cirusi (Ci)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Cirokumulusi - (Cc)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  <vt:lpstr>Cirostratusi - (Cs) </vt:lpstr>
      <vt:lpstr>PowerPointova prezentacija</vt:lpstr>
      <vt:lpstr>PowerPointova prezentacija</vt:lpstr>
      <vt:lpstr>PowerPointova prezentacija</vt:lpstr>
      <vt:lpstr>Altostratusi - (As) </vt:lpstr>
      <vt:lpstr>PowerPointova prezentacija</vt:lpstr>
      <vt:lpstr>PowerPointova prezentacija</vt:lpstr>
      <vt:lpstr>PowerPointova prezentacija</vt:lpstr>
      <vt:lpstr>Nimbostratusi (Ns) </vt:lpstr>
      <vt:lpstr>PowerPointova prezentacija</vt:lpstr>
      <vt:lpstr>PowerPointova prezentacija</vt:lpstr>
      <vt:lpstr>PowerPointova prezentacija</vt:lpstr>
      <vt:lpstr>PowerPointova prezentacija</vt:lpstr>
      <vt:lpstr>Stratokumulusi (Sc) </vt:lpstr>
      <vt:lpstr>PowerPointova prezentacija</vt:lpstr>
      <vt:lpstr>PowerPointova prezentacija</vt:lpstr>
      <vt:lpstr>PowerPointova prezentacija</vt:lpstr>
      <vt:lpstr>PowerPointova prezentacija</vt:lpstr>
      <vt:lpstr>Stratusi (St) </vt:lpstr>
      <vt:lpstr>PowerPointova prezentacija</vt:lpstr>
      <vt:lpstr>PowerPointova prezentacija</vt:lpstr>
      <vt:lpstr>magla</vt:lpstr>
      <vt:lpstr>PowerPointova prezentacija</vt:lpstr>
      <vt:lpstr>PowerPointova prezentacija</vt:lpstr>
      <vt:lpstr>PowerPointova prezentacija</vt:lpstr>
      <vt:lpstr>PowerPointova prezentacija</vt:lpstr>
      <vt:lpstr>Kumulusi (Cu) </vt:lpstr>
      <vt:lpstr>PowerPointova prezentacija</vt:lpstr>
      <vt:lpstr>PowerPointova prezentacija</vt:lpstr>
      <vt:lpstr>PowerPointova prezentacija</vt:lpstr>
      <vt:lpstr>PowerPointova prezentacija</vt:lpstr>
      <vt:lpstr>Kumulonimbusi  (Cb) </vt:lpstr>
      <vt:lpstr>PowerPointova prezentacija</vt:lpstr>
      <vt:lpstr>PowerPointova prezentacija</vt:lpstr>
      <vt:lpstr>PowerPointova prezentacija</vt:lpstr>
      <vt:lpstr>PowerPointova prezentacija</vt:lpstr>
      <vt:lpstr>PowerPointova prezentacija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Oblaci</dc:title>
  <dc:creator>OŠDD_laptop</dc:creator>
  <cp:lastModifiedBy>OŠDD_laptop</cp:lastModifiedBy>
  <cp:revision>16</cp:revision>
  <dcterms:created xsi:type="dcterms:W3CDTF">2017-02-10T08:01:25Z</dcterms:created>
  <dcterms:modified xsi:type="dcterms:W3CDTF">2017-02-24T14:57:50Z</dcterms:modified>
</cp:coreProperties>
</file>