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59" r:id="rId3"/>
    <p:sldId id="261" r:id="rId4"/>
    <p:sldId id="262" r:id="rId5"/>
    <p:sldId id="263" r:id="rId6"/>
    <p:sldId id="267" r:id="rId7"/>
    <p:sldId id="266" r:id="rId8"/>
    <p:sldId id="269" r:id="rId9"/>
    <p:sldId id="264" r:id="rId10"/>
    <p:sldId id="270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6C4A2-6EB9-D08C-1548-E57E6F599811}" v="166" dt="2022-08-25T13:58:11.817"/>
    <p1510:client id="{8F72720D-F168-4540-8684-E66D070A6E17}" v="88" dt="2022-08-25T07:02:04.699"/>
    <p1510:client id="{B9F94492-7111-B818-BCBA-6B3E3DAFA2D1}" v="1536" dt="2022-08-25T13:41:53.071"/>
    <p1510:client id="{D5B96A36-58CE-B3DF-954A-E08680130015}" v="295" dt="2022-08-30T17:38:12.122"/>
    <p1510:client id="{E9978417-6BAF-8815-BB8F-C165A8664768}" v="139" dt="2022-08-27T09:28:47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CA0F3-3BB3-4799-A770-3399591E15E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7896D-403D-4E3C-B177-D23E45F275A2}">
      <dgm:prSet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Aktivnosti</a:t>
          </a:r>
          <a:r>
            <a:rPr lang="en-US" dirty="0">
              <a:latin typeface="Times New Roman"/>
              <a:cs typeface="Times New Roman"/>
            </a:rPr>
            <a:t> </a:t>
          </a:r>
          <a:r>
            <a:rPr lang="en-US" dirty="0" err="1">
              <a:latin typeface="Times New Roman"/>
              <a:cs typeface="Times New Roman"/>
            </a:rPr>
            <a:t>dok</a:t>
          </a:r>
          <a:r>
            <a:rPr lang="en-US" dirty="0">
              <a:latin typeface="Times New Roman"/>
              <a:cs typeface="Times New Roman"/>
            </a:rPr>
            <a:t> </a:t>
          </a:r>
          <a:r>
            <a:rPr lang="en-US" dirty="0" err="1">
              <a:latin typeface="Times New Roman"/>
              <a:cs typeface="Times New Roman"/>
            </a:rPr>
            <a:t>drugi</a:t>
          </a:r>
          <a:r>
            <a:rPr lang="en-US" dirty="0">
              <a:latin typeface="Times New Roman"/>
              <a:cs typeface="Times New Roman"/>
            </a:rPr>
            <a:t> </a:t>
          </a:r>
          <a:r>
            <a:rPr lang="en-US" dirty="0" err="1">
              <a:latin typeface="Times New Roman"/>
              <a:cs typeface="Times New Roman"/>
            </a:rPr>
            <a:t>pišu</a:t>
          </a:r>
          <a:r>
            <a:rPr lang="en-US" dirty="0">
              <a:latin typeface="Times New Roman"/>
              <a:cs typeface="Times New Roman"/>
            </a:rPr>
            <a:t> </a:t>
          </a:r>
          <a:r>
            <a:rPr lang="en-US" dirty="0" err="1">
              <a:latin typeface="Times New Roman"/>
              <a:cs typeface="Times New Roman"/>
            </a:rPr>
            <a:t>zadaću</a:t>
          </a:r>
          <a:r>
            <a:rPr lang="hr-HR" dirty="0">
              <a:latin typeface="Times New Roman"/>
              <a:cs typeface="Times New Roman"/>
            </a:rPr>
            <a:t> – bilježnice.</a:t>
          </a:r>
          <a:endParaRPr lang="en-US" dirty="0">
            <a:latin typeface="Times New Roman"/>
            <a:cs typeface="Times New Roman"/>
          </a:endParaRPr>
        </a:p>
      </dgm:t>
    </dgm:pt>
    <dgm:pt modelId="{101A17AB-02E8-4193-8987-E752D6640404}" type="parTrans" cxnId="{953C8F2B-31A9-44F2-8D52-E5691AE084E5}">
      <dgm:prSet/>
      <dgm:spPr/>
      <dgm:t>
        <a:bodyPr/>
        <a:lstStyle/>
        <a:p>
          <a:endParaRPr lang="en-US"/>
        </a:p>
      </dgm:t>
    </dgm:pt>
    <dgm:pt modelId="{AA57E6DC-0D0B-4660-B617-80921F5342E1}" type="sibTrans" cxnId="{953C8F2B-31A9-44F2-8D52-E5691AE084E5}">
      <dgm:prSet/>
      <dgm:spPr/>
      <dgm:t>
        <a:bodyPr/>
        <a:lstStyle/>
        <a:p>
          <a:endParaRPr lang="en-US"/>
        </a:p>
      </dgm:t>
    </dgm:pt>
    <dgm:pt modelId="{DDF8A27D-9E6B-487B-A34A-64C03DF403E8}">
      <dgm:prSet phldr="0"/>
      <dgm:spPr/>
      <dgm:t>
        <a:bodyPr/>
        <a:lstStyle/>
        <a:p>
          <a:pPr rtl="0"/>
          <a:r>
            <a:rPr lang="hr-HR" dirty="0">
              <a:latin typeface="Times New Roman"/>
              <a:cs typeface="Times New Roman"/>
            </a:rPr>
            <a:t>I</a:t>
          </a:r>
          <a:r>
            <a:rPr lang="en-US" dirty="0" err="1">
              <a:latin typeface="Times New Roman"/>
              <a:cs typeface="Times New Roman"/>
            </a:rPr>
            <a:t>gračke</a:t>
          </a:r>
          <a:r>
            <a:rPr lang="hr-HR" dirty="0">
              <a:latin typeface="Times New Roman"/>
              <a:cs typeface="Times New Roman"/>
            </a:rPr>
            <a:t> – zabranjene.  </a:t>
          </a:r>
          <a:endParaRPr lang="en-US" dirty="0">
            <a:latin typeface="Times New Roman"/>
            <a:cs typeface="Times New Roman"/>
          </a:endParaRPr>
        </a:p>
      </dgm:t>
    </dgm:pt>
    <dgm:pt modelId="{C1FBDCA0-DB31-4C46-98A3-ABA455B43334}" type="parTrans" cxnId="{1D5CA501-664A-45C1-BEA1-345F25AA5775}">
      <dgm:prSet/>
      <dgm:spPr/>
      <dgm:t>
        <a:bodyPr/>
        <a:lstStyle/>
        <a:p>
          <a:endParaRPr lang="hr-HR"/>
        </a:p>
      </dgm:t>
    </dgm:pt>
    <dgm:pt modelId="{83C91574-3B47-41DE-B014-A2B109EF0A67}" type="sibTrans" cxnId="{1D5CA501-664A-45C1-BEA1-345F25AA5775}">
      <dgm:prSet/>
      <dgm:spPr/>
      <dgm:t>
        <a:bodyPr/>
        <a:lstStyle/>
        <a:p>
          <a:endParaRPr lang="en-US"/>
        </a:p>
      </dgm:t>
    </dgm:pt>
    <dgm:pt modelId="{DFE38698-43CD-4A48-867A-7AD84926DF2A}">
      <dgm:prSet phldr="0"/>
      <dgm:spPr/>
      <dgm:t>
        <a:bodyPr/>
        <a:lstStyle/>
        <a:p>
          <a:pPr rtl="0"/>
          <a:r>
            <a:rPr lang="en-US" dirty="0" err="1">
              <a:latin typeface="Times New Roman"/>
              <a:cs typeface="Times New Roman"/>
            </a:rPr>
            <a:t>Odjeća</a:t>
          </a:r>
          <a:r>
            <a:rPr lang="en-US" dirty="0">
              <a:latin typeface="Times New Roman"/>
              <a:cs typeface="Times New Roman"/>
            </a:rPr>
            <a:t> </a:t>
          </a:r>
          <a:r>
            <a:rPr lang="en-US" dirty="0" err="1">
              <a:latin typeface="Times New Roman"/>
              <a:cs typeface="Times New Roman"/>
            </a:rPr>
            <a:t>i</a:t>
          </a:r>
          <a:r>
            <a:rPr lang="en-US" dirty="0">
              <a:latin typeface="Times New Roman"/>
              <a:cs typeface="Times New Roman"/>
            </a:rPr>
            <a:t> </a:t>
          </a:r>
          <a:r>
            <a:rPr lang="en-US" dirty="0" err="1">
              <a:latin typeface="Times New Roman"/>
              <a:cs typeface="Times New Roman"/>
            </a:rPr>
            <a:t>obuća</a:t>
          </a:r>
          <a:r>
            <a:rPr lang="en-US" dirty="0">
              <a:latin typeface="Times New Roman"/>
              <a:cs typeface="Times New Roman"/>
            </a:rPr>
            <a:t> u </a:t>
          </a:r>
          <a:r>
            <a:rPr lang="en-US" dirty="0" err="1">
              <a:latin typeface="Times New Roman"/>
              <a:cs typeface="Times New Roman"/>
            </a:rPr>
            <a:t>skladu</a:t>
          </a:r>
          <a:r>
            <a:rPr lang="en-US" dirty="0">
              <a:latin typeface="Times New Roman"/>
              <a:cs typeface="Times New Roman"/>
            </a:rPr>
            <a:t> s </a:t>
          </a:r>
          <a:r>
            <a:rPr lang="en-US" dirty="0" err="1">
              <a:latin typeface="Times New Roman"/>
              <a:cs typeface="Times New Roman"/>
            </a:rPr>
            <a:t>vremenskim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prilikama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</a:t>
          </a:r>
          <a:r>
            <a:rPr lang="en-US" dirty="0">
              <a:latin typeface="Times New Roman"/>
              <a:cs typeface="Times New Roman"/>
            </a:rPr>
            <a:t> </a:t>
          </a:r>
          <a:r>
            <a:rPr lang="en-US" dirty="0" err="1">
              <a:latin typeface="Times New Roman"/>
              <a:cs typeface="Times New Roman"/>
            </a:rPr>
            <a:t>aktivnostima</a:t>
          </a:r>
          <a:r>
            <a:rPr lang="en-US" dirty="0">
              <a:latin typeface="Times New Roman"/>
              <a:cs typeface="Times New Roman"/>
            </a:rPr>
            <a:t> u </a:t>
          </a:r>
          <a:r>
            <a:rPr lang="en-US" dirty="0" err="1">
              <a:latin typeface="Times New Roman"/>
              <a:cs typeface="Times New Roman"/>
            </a:rPr>
            <a:t>boravku</a:t>
          </a:r>
          <a:r>
            <a:rPr lang="en-US" dirty="0">
              <a:latin typeface="Times New Roman"/>
              <a:cs typeface="Times New Roman"/>
            </a:rPr>
            <a:t>.</a:t>
          </a:r>
        </a:p>
      </dgm:t>
    </dgm:pt>
    <dgm:pt modelId="{ED70CC00-B6B8-47ED-90AC-38B662A39233}" type="parTrans" cxnId="{7B9CA520-7C45-46CE-AC0B-8FC69EFD024B}">
      <dgm:prSet/>
      <dgm:spPr/>
      <dgm:t>
        <a:bodyPr/>
        <a:lstStyle/>
        <a:p>
          <a:endParaRPr lang="hr-HR"/>
        </a:p>
      </dgm:t>
    </dgm:pt>
    <dgm:pt modelId="{68707F75-EDEA-4C8A-B462-740BE1B31D3C}" type="sibTrans" cxnId="{7B9CA520-7C45-46CE-AC0B-8FC69EFD024B}">
      <dgm:prSet/>
      <dgm:spPr/>
      <dgm:t>
        <a:bodyPr/>
        <a:lstStyle/>
        <a:p>
          <a:endParaRPr lang="hr-HR"/>
        </a:p>
      </dgm:t>
    </dgm:pt>
    <dgm:pt modelId="{B6E224CF-9C0E-4A68-9164-2F0B193F2824}" type="pres">
      <dgm:prSet presAssocID="{1E2CA0F3-3BB3-4799-A770-3399591E15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8BC51C1-C5C4-444F-8FA9-83DF19BCA6B2}" type="pres">
      <dgm:prSet presAssocID="{2EE7896D-403D-4E3C-B177-D23E45F275A2}" presName="hierRoot1" presStyleCnt="0">
        <dgm:presLayoutVars>
          <dgm:hierBranch val="init"/>
        </dgm:presLayoutVars>
      </dgm:prSet>
      <dgm:spPr/>
    </dgm:pt>
    <dgm:pt modelId="{04929F30-757B-437D-8E9C-686A1511C395}" type="pres">
      <dgm:prSet presAssocID="{2EE7896D-403D-4E3C-B177-D23E45F275A2}" presName="rootComposite1" presStyleCnt="0"/>
      <dgm:spPr/>
    </dgm:pt>
    <dgm:pt modelId="{6B1763BE-221C-496E-9127-5DBE155B6B09}" type="pres">
      <dgm:prSet presAssocID="{2EE7896D-403D-4E3C-B177-D23E45F275A2}" presName="rootText1" presStyleLbl="node0" presStyleIdx="0" presStyleCnt="3">
        <dgm:presLayoutVars>
          <dgm:chPref val="3"/>
        </dgm:presLayoutVars>
      </dgm:prSet>
      <dgm:spPr/>
    </dgm:pt>
    <dgm:pt modelId="{7A7FE963-561C-4172-9CED-3A9C83065DF1}" type="pres">
      <dgm:prSet presAssocID="{2EE7896D-403D-4E3C-B177-D23E45F275A2}" presName="rootConnector1" presStyleLbl="node1" presStyleIdx="0" presStyleCnt="0"/>
      <dgm:spPr/>
    </dgm:pt>
    <dgm:pt modelId="{1E183772-2EDD-4BDE-AE43-BF17E921B210}" type="pres">
      <dgm:prSet presAssocID="{2EE7896D-403D-4E3C-B177-D23E45F275A2}" presName="hierChild2" presStyleCnt="0"/>
      <dgm:spPr/>
    </dgm:pt>
    <dgm:pt modelId="{5005BECD-A0B9-4732-930F-781412750812}" type="pres">
      <dgm:prSet presAssocID="{2EE7896D-403D-4E3C-B177-D23E45F275A2}" presName="hierChild3" presStyleCnt="0"/>
      <dgm:spPr/>
    </dgm:pt>
    <dgm:pt modelId="{3DE4BD01-3835-4316-A6E1-E6B7C8829743}" type="pres">
      <dgm:prSet presAssocID="{DDF8A27D-9E6B-487B-A34A-64C03DF403E8}" presName="hierRoot1" presStyleCnt="0">
        <dgm:presLayoutVars>
          <dgm:hierBranch val="init"/>
        </dgm:presLayoutVars>
      </dgm:prSet>
      <dgm:spPr/>
    </dgm:pt>
    <dgm:pt modelId="{38A928EC-583B-4FDA-A632-59353BE9F7DA}" type="pres">
      <dgm:prSet presAssocID="{DDF8A27D-9E6B-487B-A34A-64C03DF403E8}" presName="rootComposite1" presStyleCnt="0"/>
      <dgm:spPr/>
    </dgm:pt>
    <dgm:pt modelId="{4DC8CB6C-1459-4B4E-B8C8-5114670A797B}" type="pres">
      <dgm:prSet presAssocID="{DDF8A27D-9E6B-487B-A34A-64C03DF403E8}" presName="rootText1" presStyleLbl="node0" presStyleIdx="1" presStyleCnt="3">
        <dgm:presLayoutVars>
          <dgm:chPref val="3"/>
        </dgm:presLayoutVars>
      </dgm:prSet>
      <dgm:spPr/>
    </dgm:pt>
    <dgm:pt modelId="{7A143C83-6722-4438-9648-B495C0AFD1F1}" type="pres">
      <dgm:prSet presAssocID="{DDF8A27D-9E6B-487B-A34A-64C03DF403E8}" presName="rootConnector1" presStyleLbl="node1" presStyleIdx="0" presStyleCnt="0"/>
      <dgm:spPr/>
    </dgm:pt>
    <dgm:pt modelId="{983177CD-0153-47AE-9261-6A61D37B421B}" type="pres">
      <dgm:prSet presAssocID="{DDF8A27D-9E6B-487B-A34A-64C03DF403E8}" presName="hierChild2" presStyleCnt="0"/>
      <dgm:spPr/>
    </dgm:pt>
    <dgm:pt modelId="{1E74BA91-9760-49CA-B97C-55CBDA3BC982}" type="pres">
      <dgm:prSet presAssocID="{DDF8A27D-9E6B-487B-A34A-64C03DF403E8}" presName="hierChild3" presStyleCnt="0"/>
      <dgm:spPr/>
    </dgm:pt>
    <dgm:pt modelId="{2D84824A-5B2D-41AC-89C4-D69BFCFBE96D}" type="pres">
      <dgm:prSet presAssocID="{DFE38698-43CD-4A48-867A-7AD84926DF2A}" presName="hierRoot1" presStyleCnt="0">
        <dgm:presLayoutVars>
          <dgm:hierBranch val="init"/>
        </dgm:presLayoutVars>
      </dgm:prSet>
      <dgm:spPr/>
    </dgm:pt>
    <dgm:pt modelId="{A270F958-D717-461A-8DD6-D4ED78DED913}" type="pres">
      <dgm:prSet presAssocID="{DFE38698-43CD-4A48-867A-7AD84926DF2A}" presName="rootComposite1" presStyleCnt="0"/>
      <dgm:spPr/>
    </dgm:pt>
    <dgm:pt modelId="{2180E65E-8027-45E3-AE0D-C3C0559C2747}" type="pres">
      <dgm:prSet presAssocID="{DFE38698-43CD-4A48-867A-7AD84926DF2A}" presName="rootText1" presStyleLbl="node0" presStyleIdx="2" presStyleCnt="3">
        <dgm:presLayoutVars>
          <dgm:chPref val="3"/>
        </dgm:presLayoutVars>
      </dgm:prSet>
      <dgm:spPr/>
    </dgm:pt>
    <dgm:pt modelId="{0D0F55F9-8D89-48EF-BA1A-ABCCAF9BCC18}" type="pres">
      <dgm:prSet presAssocID="{DFE38698-43CD-4A48-867A-7AD84926DF2A}" presName="rootConnector1" presStyleLbl="node1" presStyleIdx="0" presStyleCnt="0"/>
      <dgm:spPr/>
    </dgm:pt>
    <dgm:pt modelId="{8EF1FD12-9A45-4E1E-8A18-279FC4108E6E}" type="pres">
      <dgm:prSet presAssocID="{DFE38698-43CD-4A48-867A-7AD84926DF2A}" presName="hierChild2" presStyleCnt="0"/>
      <dgm:spPr/>
    </dgm:pt>
    <dgm:pt modelId="{76190434-D187-4D86-8049-4023ED80D14D}" type="pres">
      <dgm:prSet presAssocID="{DFE38698-43CD-4A48-867A-7AD84926DF2A}" presName="hierChild3" presStyleCnt="0"/>
      <dgm:spPr/>
    </dgm:pt>
  </dgm:ptLst>
  <dgm:cxnLst>
    <dgm:cxn modelId="{1D5CA501-664A-45C1-BEA1-345F25AA5775}" srcId="{1E2CA0F3-3BB3-4799-A770-3399591E15E1}" destId="{DDF8A27D-9E6B-487B-A34A-64C03DF403E8}" srcOrd="1" destOrd="0" parTransId="{C1FBDCA0-DB31-4C46-98A3-ABA455B43334}" sibTransId="{83C91574-3B47-41DE-B014-A2B109EF0A67}"/>
    <dgm:cxn modelId="{69BC9002-20A5-4874-AE13-3ECE2F8FECE8}" type="presOf" srcId="{DFE38698-43CD-4A48-867A-7AD84926DF2A}" destId="{0D0F55F9-8D89-48EF-BA1A-ABCCAF9BCC18}" srcOrd="1" destOrd="0" presId="urn:microsoft.com/office/officeart/2005/8/layout/orgChart1"/>
    <dgm:cxn modelId="{7B9CA520-7C45-46CE-AC0B-8FC69EFD024B}" srcId="{1E2CA0F3-3BB3-4799-A770-3399591E15E1}" destId="{DFE38698-43CD-4A48-867A-7AD84926DF2A}" srcOrd="2" destOrd="0" parTransId="{ED70CC00-B6B8-47ED-90AC-38B662A39233}" sibTransId="{68707F75-EDEA-4C8A-B462-740BE1B31D3C}"/>
    <dgm:cxn modelId="{953C8F2B-31A9-44F2-8D52-E5691AE084E5}" srcId="{1E2CA0F3-3BB3-4799-A770-3399591E15E1}" destId="{2EE7896D-403D-4E3C-B177-D23E45F275A2}" srcOrd="0" destOrd="0" parTransId="{101A17AB-02E8-4193-8987-E752D6640404}" sibTransId="{AA57E6DC-0D0B-4660-B617-80921F5342E1}"/>
    <dgm:cxn modelId="{7A24423C-1F94-40F7-96C7-1D6F6736ED58}" type="presOf" srcId="{DDF8A27D-9E6B-487B-A34A-64C03DF403E8}" destId="{7A143C83-6722-4438-9648-B495C0AFD1F1}" srcOrd="1" destOrd="0" presId="urn:microsoft.com/office/officeart/2005/8/layout/orgChart1"/>
    <dgm:cxn modelId="{D260B894-47FD-4BB1-95E8-C25366DA845F}" type="presOf" srcId="{2EE7896D-403D-4E3C-B177-D23E45F275A2}" destId="{7A7FE963-561C-4172-9CED-3A9C83065DF1}" srcOrd="1" destOrd="0" presId="urn:microsoft.com/office/officeart/2005/8/layout/orgChart1"/>
    <dgm:cxn modelId="{00E8EBC2-AC1D-4BD3-ACDB-3452541609D4}" type="presOf" srcId="{DFE38698-43CD-4A48-867A-7AD84926DF2A}" destId="{2180E65E-8027-45E3-AE0D-C3C0559C2747}" srcOrd="0" destOrd="0" presId="urn:microsoft.com/office/officeart/2005/8/layout/orgChart1"/>
    <dgm:cxn modelId="{E8E9D2EF-3724-4FAB-95D0-819A268CE3CD}" type="presOf" srcId="{2EE7896D-403D-4E3C-B177-D23E45F275A2}" destId="{6B1763BE-221C-496E-9127-5DBE155B6B09}" srcOrd="0" destOrd="0" presId="urn:microsoft.com/office/officeart/2005/8/layout/orgChart1"/>
    <dgm:cxn modelId="{29B64DFB-43C4-42B5-873A-22CB3F1B2669}" type="presOf" srcId="{DDF8A27D-9E6B-487B-A34A-64C03DF403E8}" destId="{4DC8CB6C-1459-4B4E-B8C8-5114670A797B}" srcOrd="0" destOrd="0" presId="urn:microsoft.com/office/officeart/2005/8/layout/orgChart1"/>
    <dgm:cxn modelId="{8C600FFE-D401-4728-BAAC-2CDBCB1C6C06}" type="presOf" srcId="{1E2CA0F3-3BB3-4799-A770-3399591E15E1}" destId="{B6E224CF-9C0E-4A68-9164-2F0B193F2824}" srcOrd="0" destOrd="0" presId="urn:microsoft.com/office/officeart/2005/8/layout/orgChart1"/>
    <dgm:cxn modelId="{36489374-70A9-4FEB-BC91-8E562F905FB6}" type="presParOf" srcId="{B6E224CF-9C0E-4A68-9164-2F0B193F2824}" destId="{38BC51C1-C5C4-444F-8FA9-83DF19BCA6B2}" srcOrd="0" destOrd="0" presId="urn:microsoft.com/office/officeart/2005/8/layout/orgChart1"/>
    <dgm:cxn modelId="{DDE867EC-C633-4A98-90CB-B3E3D0ECA36A}" type="presParOf" srcId="{38BC51C1-C5C4-444F-8FA9-83DF19BCA6B2}" destId="{04929F30-757B-437D-8E9C-686A1511C395}" srcOrd="0" destOrd="0" presId="urn:microsoft.com/office/officeart/2005/8/layout/orgChart1"/>
    <dgm:cxn modelId="{51938871-CB39-4F2D-9FFC-B047E85E6852}" type="presParOf" srcId="{04929F30-757B-437D-8E9C-686A1511C395}" destId="{6B1763BE-221C-496E-9127-5DBE155B6B09}" srcOrd="0" destOrd="0" presId="urn:microsoft.com/office/officeart/2005/8/layout/orgChart1"/>
    <dgm:cxn modelId="{69B9A6E0-5220-471C-9EE4-EB2590864A02}" type="presParOf" srcId="{04929F30-757B-437D-8E9C-686A1511C395}" destId="{7A7FE963-561C-4172-9CED-3A9C83065DF1}" srcOrd="1" destOrd="0" presId="urn:microsoft.com/office/officeart/2005/8/layout/orgChart1"/>
    <dgm:cxn modelId="{9C9AED55-25E8-49F5-B70E-1E11222FC73B}" type="presParOf" srcId="{38BC51C1-C5C4-444F-8FA9-83DF19BCA6B2}" destId="{1E183772-2EDD-4BDE-AE43-BF17E921B210}" srcOrd="1" destOrd="0" presId="urn:microsoft.com/office/officeart/2005/8/layout/orgChart1"/>
    <dgm:cxn modelId="{6BB41E59-4FDC-4C03-8694-D19A7848984D}" type="presParOf" srcId="{38BC51C1-C5C4-444F-8FA9-83DF19BCA6B2}" destId="{5005BECD-A0B9-4732-930F-781412750812}" srcOrd="2" destOrd="0" presId="urn:microsoft.com/office/officeart/2005/8/layout/orgChart1"/>
    <dgm:cxn modelId="{501A2F29-C180-470C-9EBD-D7E1749155FB}" type="presParOf" srcId="{B6E224CF-9C0E-4A68-9164-2F0B193F2824}" destId="{3DE4BD01-3835-4316-A6E1-E6B7C8829743}" srcOrd="1" destOrd="0" presId="urn:microsoft.com/office/officeart/2005/8/layout/orgChart1"/>
    <dgm:cxn modelId="{31E724D5-22E4-4105-887D-66561702CC72}" type="presParOf" srcId="{3DE4BD01-3835-4316-A6E1-E6B7C8829743}" destId="{38A928EC-583B-4FDA-A632-59353BE9F7DA}" srcOrd="0" destOrd="0" presId="urn:microsoft.com/office/officeart/2005/8/layout/orgChart1"/>
    <dgm:cxn modelId="{9B2792F1-3DD0-4053-BEA5-1C411F9D4122}" type="presParOf" srcId="{38A928EC-583B-4FDA-A632-59353BE9F7DA}" destId="{4DC8CB6C-1459-4B4E-B8C8-5114670A797B}" srcOrd="0" destOrd="0" presId="urn:microsoft.com/office/officeart/2005/8/layout/orgChart1"/>
    <dgm:cxn modelId="{F1D85005-BFCC-4989-A791-745A24809052}" type="presParOf" srcId="{38A928EC-583B-4FDA-A632-59353BE9F7DA}" destId="{7A143C83-6722-4438-9648-B495C0AFD1F1}" srcOrd="1" destOrd="0" presId="urn:microsoft.com/office/officeart/2005/8/layout/orgChart1"/>
    <dgm:cxn modelId="{74797BA9-9C19-4144-A6C6-0C9EF3C44AFA}" type="presParOf" srcId="{3DE4BD01-3835-4316-A6E1-E6B7C8829743}" destId="{983177CD-0153-47AE-9261-6A61D37B421B}" srcOrd="1" destOrd="0" presId="urn:microsoft.com/office/officeart/2005/8/layout/orgChart1"/>
    <dgm:cxn modelId="{4F2D1414-EDC7-49DC-9F71-9D7E03F79EFD}" type="presParOf" srcId="{3DE4BD01-3835-4316-A6E1-E6B7C8829743}" destId="{1E74BA91-9760-49CA-B97C-55CBDA3BC982}" srcOrd="2" destOrd="0" presId="urn:microsoft.com/office/officeart/2005/8/layout/orgChart1"/>
    <dgm:cxn modelId="{A91A1545-C1EE-4884-996D-446A6B07FF9B}" type="presParOf" srcId="{B6E224CF-9C0E-4A68-9164-2F0B193F2824}" destId="{2D84824A-5B2D-41AC-89C4-D69BFCFBE96D}" srcOrd="2" destOrd="0" presId="urn:microsoft.com/office/officeart/2005/8/layout/orgChart1"/>
    <dgm:cxn modelId="{A658C87F-F0D1-486E-8086-4DEFA7F40F15}" type="presParOf" srcId="{2D84824A-5B2D-41AC-89C4-D69BFCFBE96D}" destId="{A270F958-D717-461A-8DD6-D4ED78DED913}" srcOrd="0" destOrd="0" presId="urn:microsoft.com/office/officeart/2005/8/layout/orgChart1"/>
    <dgm:cxn modelId="{D08DC08B-B5FA-4E3F-89E0-40347CC8AC1A}" type="presParOf" srcId="{A270F958-D717-461A-8DD6-D4ED78DED913}" destId="{2180E65E-8027-45E3-AE0D-C3C0559C2747}" srcOrd="0" destOrd="0" presId="urn:microsoft.com/office/officeart/2005/8/layout/orgChart1"/>
    <dgm:cxn modelId="{8B3259F8-4857-48DB-B329-D4378E6731FB}" type="presParOf" srcId="{A270F958-D717-461A-8DD6-D4ED78DED913}" destId="{0D0F55F9-8D89-48EF-BA1A-ABCCAF9BCC18}" srcOrd="1" destOrd="0" presId="urn:microsoft.com/office/officeart/2005/8/layout/orgChart1"/>
    <dgm:cxn modelId="{667C3570-68EE-429B-AC6F-9885DF7AB10D}" type="presParOf" srcId="{2D84824A-5B2D-41AC-89C4-D69BFCFBE96D}" destId="{8EF1FD12-9A45-4E1E-8A18-279FC4108E6E}" srcOrd="1" destOrd="0" presId="urn:microsoft.com/office/officeart/2005/8/layout/orgChart1"/>
    <dgm:cxn modelId="{2201AEF1-76E2-4118-A262-B5FB28D65F52}" type="presParOf" srcId="{2D84824A-5B2D-41AC-89C4-D69BFCFBE96D}" destId="{76190434-D187-4D86-8049-4023ED80D1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763BE-221C-496E-9127-5DBE155B6B09}">
      <dsp:nvSpPr>
        <dsp:cNvPr id="0" name=""/>
        <dsp:cNvSpPr/>
      </dsp:nvSpPr>
      <dsp:spPr>
        <a:xfrm>
          <a:off x="733" y="1332525"/>
          <a:ext cx="3196220" cy="1598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Times New Roman"/>
              <a:cs typeface="Times New Roman"/>
            </a:rPr>
            <a:t>Aktivnosti</a:t>
          </a:r>
          <a:r>
            <a:rPr lang="en-US" sz="1800" kern="1200" dirty="0">
              <a:latin typeface="Times New Roman"/>
              <a:cs typeface="Times New Roman"/>
            </a:rPr>
            <a:t> </a:t>
          </a:r>
          <a:r>
            <a:rPr lang="en-US" sz="1800" kern="1200" dirty="0" err="1">
              <a:latin typeface="Times New Roman"/>
              <a:cs typeface="Times New Roman"/>
            </a:rPr>
            <a:t>dok</a:t>
          </a:r>
          <a:r>
            <a:rPr lang="en-US" sz="1800" kern="1200" dirty="0">
              <a:latin typeface="Times New Roman"/>
              <a:cs typeface="Times New Roman"/>
            </a:rPr>
            <a:t> </a:t>
          </a:r>
          <a:r>
            <a:rPr lang="en-US" sz="1800" kern="1200" dirty="0" err="1">
              <a:latin typeface="Times New Roman"/>
              <a:cs typeface="Times New Roman"/>
            </a:rPr>
            <a:t>drugi</a:t>
          </a:r>
          <a:r>
            <a:rPr lang="en-US" sz="1800" kern="1200" dirty="0">
              <a:latin typeface="Times New Roman"/>
              <a:cs typeface="Times New Roman"/>
            </a:rPr>
            <a:t> </a:t>
          </a:r>
          <a:r>
            <a:rPr lang="en-US" sz="1800" kern="1200" dirty="0" err="1">
              <a:latin typeface="Times New Roman"/>
              <a:cs typeface="Times New Roman"/>
            </a:rPr>
            <a:t>pišu</a:t>
          </a:r>
          <a:r>
            <a:rPr lang="en-US" sz="1800" kern="1200" dirty="0">
              <a:latin typeface="Times New Roman"/>
              <a:cs typeface="Times New Roman"/>
            </a:rPr>
            <a:t> </a:t>
          </a:r>
          <a:r>
            <a:rPr lang="en-US" sz="1800" kern="1200" dirty="0" err="1">
              <a:latin typeface="Times New Roman"/>
              <a:cs typeface="Times New Roman"/>
            </a:rPr>
            <a:t>zadaću</a:t>
          </a:r>
          <a:r>
            <a:rPr lang="hr-HR" sz="1800" kern="1200" dirty="0">
              <a:latin typeface="Times New Roman"/>
              <a:cs typeface="Times New Roman"/>
            </a:rPr>
            <a:t> – bilježnice.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733" y="1332525"/>
        <a:ext cx="3196220" cy="1598110"/>
      </dsp:txXfrm>
    </dsp:sp>
    <dsp:sp modelId="{4DC8CB6C-1459-4B4E-B8C8-5114670A797B}">
      <dsp:nvSpPr>
        <dsp:cNvPr id="0" name=""/>
        <dsp:cNvSpPr/>
      </dsp:nvSpPr>
      <dsp:spPr>
        <a:xfrm>
          <a:off x="3868161" y="1332525"/>
          <a:ext cx="3196220" cy="1598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Times New Roman"/>
              <a:cs typeface="Times New Roman"/>
            </a:rPr>
            <a:t>I</a:t>
          </a:r>
          <a:r>
            <a:rPr lang="en-US" sz="1800" kern="1200" dirty="0" err="1">
              <a:latin typeface="Times New Roman"/>
              <a:cs typeface="Times New Roman"/>
            </a:rPr>
            <a:t>gračke</a:t>
          </a:r>
          <a:r>
            <a:rPr lang="hr-HR" sz="1800" kern="1200" dirty="0">
              <a:latin typeface="Times New Roman"/>
              <a:cs typeface="Times New Roman"/>
            </a:rPr>
            <a:t> – zabranjene.  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3868161" y="1332525"/>
        <a:ext cx="3196220" cy="1598110"/>
      </dsp:txXfrm>
    </dsp:sp>
    <dsp:sp modelId="{2180E65E-8027-45E3-AE0D-C3C0559C2747}">
      <dsp:nvSpPr>
        <dsp:cNvPr id="0" name=""/>
        <dsp:cNvSpPr/>
      </dsp:nvSpPr>
      <dsp:spPr>
        <a:xfrm>
          <a:off x="7735588" y="1332525"/>
          <a:ext cx="3196220" cy="1598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Times New Roman"/>
              <a:cs typeface="Times New Roman"/>
            </a:rPr>
            <a:t>Odjeća</a:t>
          </a:r>
          <a:r>
            <a:rPr lang="en-US" sz="1800" kern="1200" dirty="0">
              <a:latin typeface="Times New Roman"/>
              <a:cs typeface="Times New Roman"/>
            </a:rPr>
            <a:t> </a:t>
          </a:r>
          <a:r>
            <a:rPr lang="en-US" sz="1800" kern="1200" dirty="0" err="1">
              <a:latin typeface="Times New Roman"/>
              <a:cs typeface="Times New Roman"/>
            </a:rPr>
            <a:t>i</a:t>
          </a:r>
          <a:r>
            <a:rPr lang="en-US" sz="1800" kern="1200" dirty="0">
              <a:latin typeface="Times New Roman"/>
              <a:cs typeface="Times New Roman"/>
            </a:rPr>
            <a:t> </a:t>
          </a:r>
          <a:r>
            <a:rPr lang="en-US" sz="1800" kern="1200" dirty="0" err="1">
              <a:latin typeface="Times New Roman"/>
              <a:cs typeface="Times New Roman"/>
            </a:rPr>
            <a:t>obuća</a:t>
          </a:r>
          <a:r>
            <a:rPr lang="en-US" sz="1800" kern="1200" dirty="0">
              <a:latin typeface="Times New Roman"/>
              <a:cs typeface="Times New Roman"/>
            </a:rPr>
            <a:t> u </a:t>
          </a:r>
          <a:r>
            <a:rPr lang="en-US" sz="1800" kern="1200" dirty="0" err="1">
              <a:latin typeface="Times New Roman"/>
              <a:cs typeface="Times New Roman"/>
            </a:rPr>
            <a:t>skladu</a:t>
          </a:r>
          <a:r>
            <a:rPr lang="en-US" sz="1800" kern="1200" dirty="0">
              <a:latin typeface="Times New Roman"/>
              <a:cs typeface="Times New Roman"/>
            </a:rPr>
            <a:t> s </a:t>
          </a:r>
          <a:r>
            <a:rPr lang="en-US" sz="1800" kern="1200" dirty="0" err="1">
              <a:latin typeface="Times New Roman"/>
              <a:cs typeface="Times New Roman"/>
            </a:rPr>
            <a:t>vremenskim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prilikama</a:t>
          </a:r>
          <a:r>
            <a:rPr lang="en-US" sz="1800" kern="1200" dirty="0">
              <a:latin typeface="Times New Roman"/>
              <a:cs typeface="Times New Roman"/>
            </a:rPr>
            <a:t> </a:t>
          </a:r>
          <a:r>
            <a:rPr lang="en-US" sz="1800" kern="1200" dirty="0" err="1">
              <a:latin typeface="Times New Roman"/>
              <a:cs typeface="Times New Roman"/>
            </a:rPr>
            <a:t>i</a:t>
          </a:r>
          <a:r>
            <a:rPr lang="en-US" sz="1800" kern="1200" dirty="0">
              <a:latin typeface="Times New Roman"/>
              <a:cs typeface="Times New Roman"/>
            </a:rPr>
            <a:t> </a:t>
          </a:r>
          <a:r>
            <a:rPr lang="en-US" sz="1800" kern="1200" dirty="0" err="1">
              <a:latin typeface="Times New Roman"/>
              <a:cs typeface="Times New Roman"/>
            </a:rPr>
            <a:t>aktivnostima</a:t>
          </a:r>
          <a:r>
            <a:rPr lang="en-US" sz="1800" kern="1200" dirty="0">
              <a:latin typeface="Times New Roman"/>
              <a:cs typeface="Times New Roman"/>
            </a:rPr>
            <a:t> u </a:t>
          </a:r>
          <a:r>
            <a:rPr lang="en-US" sz="1800" kern="1200" dirty="0" err="1">
              <a:latin typeface="Times New Roman"/>
              <a:cs typeface="Times New Roman"/>
            </a:rPr>
            <a:t>boravku</a:t>
          </a:r>
          <a:r>
            <a:rPr lang="en-US" sz="1800" kern="1200" dirty="0">
              <a:latin typeface="Times New Roman"/>
              <a:cs typeface="Times New Roman"/>
            </a:rPr>
            <a:t>.</a:t>
          </a:r>
        </a:p>
      </dsp:txBody>
      <dsp:txXfrm>
        <a:off x="7735588" y="1332525"/>
        <a:ext cx="3196220" cy="1598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9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5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9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4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2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9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7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9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0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747" r:id="rId3"/>
    <p:sldLayoutId id="2147483748" r:id="rId4"/>
    <p:sldLayoutId id="2147483749" r:id="rId5"/>
    <p:sldLayoutId id="2147483743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s-ddomjanic-zelina.skole.hr/produzeni-boravak-novosti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pencils and books">
            <a:extLst>
              <a:ext uri="{FF2B5EF4-FFF2-40B4-BE49-F238E27FC236}">
                <a16:creationId xmlns:a16="http://schemas.microsoft.com/office/drawing/2014/main" id="{34439DF1-E25D-7943-E5B8-1FF0BDB3A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6024" r="-1" b="-1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000">
                <a:solidFill>
                  <a:schemeClr val="bg1"/>
                </a:solidFill>
              </a:rPr>
              <a:t>PRODUŽENI BORAVAK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500">
                <a:solidFill>
                  <a:schemeClr val="bg1"/>
                </a:solidFill>
                <a:latin typeface="Times New Roman"/>
                <a:cs typeface="Times New Roman"/>
              </a:rPr>
              <a:t>OŠ Dragutina Domjanića</a:t>
            </a:r>
          </a:p>
          <a:p>
            <a:pPr algn="ctr">
              <a:lnSpc>
                <a:spcPct val="100000"/>
              </a:lnSpc>
            </a:pPr>
            <a:r>
              <a:rPr lang="en-US" sz="2500">
                <a:solidFill>
                  <a:schemeClr val="bg1"/>
                </a:solidFill>
                <a:latin typeface="Times New Roman"/>
                <a:cs typeface="Times New Roman"/>
              </a:rPr>
              <a:t>Sveti Ivan Zelina</a:t>
            </a:r>
          </a:p>
          <a:p>
            <a:pPr algn="ctr">
              <a:lnSpc>
                <a:spcPct val="100000"/>
              </a:lnSpc>
            </a:pPr>
            <a:r>
              <a:rPr lang="hr-HR" sz="2500">
                <a:solidFill>
                  <a:schemeClr val="bg1"/>
                </a:solidFill>
                <a:latin typeface="Times New Roman"/>
                <a:cs typeface="Times New Roman"/>
              </a:rPr>
              <a:t>28</a:t>
            </a:r>
            <a:r>
              <a:rPr lang="en-US" sz="2500">
                <a:solidFill>
                  <a:schemeClr val="bg1"/>
                </a:solidFill>
                <a:latin typeface="Times New Roman"/>
                <a:cs typeface="Times New Roman"/>
              </a:rPr>
              <a:t>. 8. 202</a:t>
            </a:r>
            <a:r>
              <a:rPr lang="hr-HR" sz="250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r>
              <a:rPr lang="en-US" sz="250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A36E4-61E0-0331-FBDE-D12E9C3DEAA2}"/>
              </a:ext>
            </a:extLst>
          </p:cNvPr>
          <p:cNvSpPr txBox="1"/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 err="1">
                <a:latin typeface="Times New Roman"/>
                <a:ea typeface="+mj-ea"/>
                <a:cs typeface="Times New Roman"/>
              </a:rPr>
              <a:t>Službeni</a:t>
            </a:r>
            <a:r>
              <a:rPr lang="en-US" sz="2900" dirty="0">
                <a:latin typeface="Times New Roman"/>
                <a:ea typeface="+mj-ea"/>
                <a:cs typeface="Times New Roman"/>
              </a:rPr>
              <a:t> e-mail za </a:t>
            </a:r>
            <a:r>
              <a:rPr lang="en-US" sz="2900" dirty="0" err="1">
                <a:latin typeface="Times New Roman"/>
                <a:ea typeface="+mj-ea"/>
                <a:cs typeface="Times New Roman"/>
              </a:rPr>
              <a:t>komunikaciju</a:t>
            </a:r>
            <a:r>
              <a:rPr lang="en-US" sz="2900" dirty="0">
                <a:latin typeface="Times New Roman"/>
                <a:ea typeface="+mj-ea"/>
                <a:cs typeface="Times New Roman"/>
              </a:rPr>
              <a:t>:</a:t>
            </a: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>
              <a:ea typeface="+mj-ea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u="sng" dirty="0" err="1">
                <a:latin typeface="Times New Roman"/>
                <a:ea typeface="+mj-ea"/>
                <a:cs typeface="Times New Roman"/>
              </a:rPr>
              <a:t>produzeni.boravak.zelina@gmail.com</a:t>
            </a:r>
            <a:endParaRPr lang="en-US" sz="2900" u="sng">
              <a:latin typeface="Times New Roman"/>
              <a:ea typeface="+mj-ea"/>
              <a:cs typeface="Times New Roman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F9EBA"/>
          </a:solidFill>
          <a:ln w="38100" cap="rnd">
            <a:solidFill>
              <a:srgbClr val="7F9E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8BBC0-A676-19B1-5E91-540F71DE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920" y="2706624"/>
            <a:ext cx="6825952" cy="348386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RODITELJ</a:t>
            </a:r>
            <a:r>
              <a:rPr lang="hr-H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ČIJA SU DJECA PRVI PUT </a:t>
            </a:r>
            <a:r>
              <a:rPr lang="hr-HR" sz="2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UPISANA </a:t>
            </a:r>
            <a:r>
              <a:rPr lang="hr-H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U PRODUŽENI BORAVAK MOLIMO DA OSTANU KAKO BI ISPUNILI OBRAZAC S PODACIMA O UČENIKU. </a:t>
            </a:r>
          </a:p>
          <a:p>
            <a:r>
              <a:rPr lang="hr-HR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RODITELJI KOJI MORAJU POTPISATI SUGLASNOST O SAMOSTALNOM ODLASKU UČENIKA </a:t>
            </a:r>
            <a:r>
              <a:rPr lang="hr-HR" sz="2400" b="1">
                <a:solidFill>
                  <a:srgbClr val="FF0000"/>
                </a:solidFill>
                <a:latin typeface="Times New Roman"/>
                <a:cs typeface="Times New Roman"/>
              </a:rPr>
              <a:t>IZ ŠKOLE, TAKOĐER OSTAJU TO POTPISATI.</a:t>
            </a:r>
            <a:endParaRPr lang="hr-HR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hr-HR" sz="2600" dirty="0">
                <a:latin typeface="Times New Roman"/>
                <a:cs typeface="Times New Roman"/>
              </a:rPr>
              <a:t>RODITELJE ČIJA SU DJECA VEĆ POHAĐALA PRODUŽENI BORAVAK, TAKOĐER MOLIMO DA OSTANU UKOLIKO SU PROMIJENILI NEKE OD OSOBNIH PODATAKA. </a:t>
            </a:r>
            <a:endParaRPr lang="en-US" sz="2600" dirty="0">
              <a:latin typeface="Times New Roman"/>
              <a:cs typeface="Times New Roman"/>
            </a:endParaRPr>
          </a:p>
        </p:txBody>
      </p:sp>
      <p:pic>
        <p:nvPicPr>
          <p:cNvPr id="6146" name="Picture 2" descr="DOKUMENTACIJA POTREBNA ZA UPISE">
            <a:extLst>
              <a:ext uri="{FF2B5EF4-FFF2-40B4-BE49-F238E27FC236}">
                <a16:creationId xmlns:a16="http://schemas.microsoft.com/office/drawing/2014/main" id="{5C1D58AA-FDE6-FCAE-44B5-4957E15D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" y="1316084"/>
            <a:ext cx="5016594" cy="42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3ABDA79-0809-2257-BFBC-03B40AE4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i="1">
                <a:latin typeface="Times New Roman"/>
                <a:cs typeface="Times New Roman"/>
              </a:rPr>
              <a:t>Sretno u školi!</a:t>
            </a:r>
            <a:endParaRPr lang="en-US" sz="600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A827B30-62C7-033F-8375-31F53D086D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30" r="6499" b="-1"/>
          <a:stretch>
            <a:fillRect/>
          </a:stretch>
        </p:blipFill>
        <p:spPr>
          <a:xfrm>
            <a:off x="381549" y="944426"/>
            <a:ext cx="6083590" cy="4969147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F9EBA"/>
          </a:solidFill>
          <a:ln w="38100" cap="rnd">
            <a:solidFill>
              <a:srgbClr val="7F9E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7C13A2E8-4291-C8A3-67BF-709E11B47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585" y="3164618"/>
            <a:ext cx="4584921" cy="30214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i="1">
                <a:latin typeface="Times New Roman"/>
                <a:ea typeface="+mn-lt"/>
                <a:cs typeface="+mn-lt"/>
              </a:rPr>
              <a:t>"Obrazovanje nije priprema za život – obrazovanje je život sam."</a:t>
            </a:r>
            <a:br>
              <a:rPr lang="en-US">
                <a:latin typeface="Times New Roman"/>
                <a:ea typeface="+mn-lt"/>
                <a:cs typeface="+mn-lt"/>
              </a:rPr>
            </a:br>
            <a:r>
              <a:rPr lang="en-US">
                <a:latin typeface="Times New Roman"/>
                <a:ea typeface="+mn-lt"/>
                <a:cs typeface="+mn-lt"/>
              </a:rPr>
              <a:t>                                                 </a:t>
            </a:r>
            <a:r>
              <a:rPr lang="en-US" i="1">
                <a:latin typeface="Times New Roman"/>
                <a:ea typeface="+mn-lt"/>
                <a:cs typeface="+mn-lt"/>
              </a:rPr>
              <a:t>(</a:t>
            </a:r>
            <a:r>
              <a:rPr lang="hr-HR" i="1">
                <a:latin typeface="Times New Roman"/>
                <a:ea typeface="+mn-lt"/>
                <a:cs typeface="+mn-lt"/>
              </a:rPr>
              <a:t>John Dewey</a:t>
            </a:r>
            <a:r>
              <a:rPr lang="en-US" i="1">
                <a:latin typeface="Times New Roman"/>
                <a:ea typeface="+mn-lt"/>
                <a:cs typeface="+mn-lt"/>
              </a:rPr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576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i="1">
                <a:latin typeface="Times New Roman"/>
                <a:cs typeface="Times New Roman"/>
              </a:rPr>
              <a:t>ŠTO JE PRODUŽENI BORAVAK I KAKO JE ORGANIZIRAN?</a:t>
            </a:r>
          </a:p>
        </p:txBody>
      </p:sp>
      <p:sp>
        <p:nvSpPr>
          <p:cNvPr id="103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F9EBA"/>
          </a:solidFill>
          <a:ln w="38100" cap="rnd">
            <a:solidFill>
              <a:srgbClr val="7F9E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err="1">
                <a:latin typeface="Times New Roman"/>
                <a:ea typeface="+mn-lt"/>
                <a:cs typeface="+mn-lt"/>
              </a:rPr>
              <a:t>Produženi</a:t>
            </a:r>
            <a:r>
              <a:rPr lang="en-US" sz="180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boravak</a:t>
            </a:r>
            <a:r>
              <a:rPr lang="en-US" sz="1800">
                <a:latin typeface="Times New Roman"/>
                <a:ea typeface="+mn-lt"/>
                <a:cs typeface="+mn-lt"/>
              </a:rPr>
              <a:t> je </a:t>
            </a:r>
            <a:r>
              <a:rPr lang="en-US" sz="1800" err="1">
                <a:latin typeface="Times New Roman"/>
                <a:ea typeface="+mn-lt"/>
                <a:cs typeface="+mn-lt"/>
              </a:rPr>
              <a:t>posebni</a:t>
            </a:r>
            <a:r>
              <a:rPr lang="en-US" sz="180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oblik</a:t>
            </a:r>
            <a:r>
              <a:rPr lang="en-US" sz="180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odgojno-obrazovnoga</a:t>
            </a:r>
            <a:r>
              <a:rPr lang="en-US" sz="180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rada</a:t>
            </a:r>
            <a:r>
              <a:rPr lang="en-US" sz="1800">
                <a:latin typeface="Times New Roman"/>
                <a:ea typeface="+mn-lt"/>
                <a:cs typeface="+mn-lt"/>
              </a:rPr>
              <a:t> koji se </a:t>
            </a:r>
            <a:r>
              <a:rPr lang="en-US" sz="1800" err="1">
                <a:latin typeface="Times New Roman"/>
                <a:ea typeface="+mn-lt"/>
                <a:cs typeface="+mn-lt"/>
              </a:rPr>
              <a:t>organizira</a:t>
            </a:r>
            <a:r>
              <a:rPr lang="en-US" sz="1800">
                <a:latin typeface="Times New Roman"/>
                <a:ea typeface="+mn-lt"/>
                <a:cs typeface="+mn-lt"/>
              </a:rPr>
              <a:t> za </a:t>
            </a:r>
            <a:r>
              <a:rPr lang="en-US" sz="1800" err="1">
                <a:latin typeface="Times New Roman"/>
                <a:ea typeface="+mn-lt"/>
                <a:cs typeface="+mn-lt"/>
              </a:rPr>
              <a:t>učenike</a:t>
            </a:r>
            <a:r>
              <a:rPr lang="en-US" sz="180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osnovne</a:t>
            </a:r>
            <a:r>
              <a:rPr lang="en-US" sz="180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škole</a:t>
            </a:r>
            <a:r>
              <a:rPr lang="en-US" sz="180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izvan</a:t>
            </a:r>
            <a:r>
              <a:rPr lang="en-US" sz="180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redovne</a:t>
            </a:r>
            <a:r>
              <a:rPr lang="en-US" sz="180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nastave</a:t>
            </a:r>
            <a:r>
              <a:rPr lang="en-US" sz="180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tijekom</a:t>
            </a:r>
            <a:r>
              <a:rPr lang="en-US" sz="180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školske</a:t>
            </a:r>
            <a:r>
              <a:rPr lang="en-US" sz="1800">
                <a:latin typeface="Times New Roman"/>
                <a:ea typeface="+mn-lt"/>
                <a:cs typeface="+mn-lt"/>
              </a:rPr>
              <a:t> </a:t>
            </a:r>
            <a:r>
              <a:rPr lang="en-US" sz="1800" err="1">
                <a:latin typeface="Times New Roman"/>
                <a:ea typeface="+mn-lt"/>
                <a:cs typeface="+mn-lt"/>
              </a:rPr>
              <a:t>godine</a:t>
            </a:r>
            <a:r>
              <a:rPr lang="en-US" sz="1800">
                <a:latin typeface="Times New Roman"/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err="1">
                <a:latin typeface="Times New Roman"/>
                <a:cs typeface="Times New Roman"/>
              </a:rPr>
              <a:t>Pohađaju</a:t>
            </a:r>
            <a:r>
              <a:rPr lang="en-US" sz="1800">
                <a:latin typeface="Times New Roman"/>
                <a:cs typeface="Times New Roman"/>
              </a:rPr>
              <a:t> ga </a:t>
            </a:r>
            <a:r>
              <a:rPr lang="en-US" sz="1800" err="1">
                <a:latin typeface="Times New Roman"/>
                <a:cs typeface="Times New Roman"/>
              </a:rPr>
              <a:t>učenici</a:t>
            </a:r>
            <a:r>
              <a:rPr lang="en-US" sz="1800">
                <a:latin typeface="Times New Roman"/>
                <a:cs typeface="Times New Roman"/>
              </a:rPr>
              <a:t> od 1. do 4. </a:t>
            </a:r>
            <a:r>
              <a:rPr lang="en-US" sz="1800" err="1">
                <a:latin typeface="Times New Roman"/>
                <a:cs typeface="Times New Roman"/>
              </a:rPr>
              <a:t>razreda</a:t>
            </a:r>
            <a:r>
              <a:rPr lang="en-US" sz="1800">
                <a:latin typeface="Times New Roman"/>
                <a:cs typeface="Times New Roman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err="1">
                <a:latin typeface="Times New Roman"/>
                <a:cs typeface="Times New Roman"/>
              </a:rPr>
              <a:t>Organiziran</a:t>
            </a:r>
            <a:r>
              <a:rPr lang="en-US" sz="1800">
                <a:latin typeface="Times New Roman"/>
                <a:cs typeface="Times New Roman"/>
              </a:rPr>
              <a:t> je u </a:t>
            </a:r>
            <a:r>
              <a:rPr lang="en-US" sz="1800" err="1">
                <a:latin typeface="Times New Roman"/>
                <a:cs typeface="Times New Roman"/>
              </a:rPr>
              <a:t>maloj</a:t>
            </a:r>
            <a:r>
              <a:rPr lang="en-US" sz="1800">
                <a:latin typeface="Times New Roman"/>
                <a:cs typeface="Times New Roman"/>
              </a:rPr>
              <a:t> </a:t>
            </a:r>
            <a:r>
              <a:rPr lang="en-US" sz="1800" err="1">
                <a:latin typeface="Times New Roman"/>
                <a:cs typeface="Times New Roman"/>
              </a:rPr>
              <a:t>dvorani</a:t>
            </a:r>
            <a:r>
              <a:rPr lang="en-US" sz="1800">
                <a:latin typeface="Times New Roman"/>
                <a:cs typeface="Times New Roman"/>
              </a:rPr>
              <a:t> (</a:t>
            </a:r>
            <a:r>
              <a:rPr lang="en-US" sz="1800" err="1">
                <a:latin typeface="Times New Roman"/>
                <a:cs typeface="Times New Roman"/>
              </a:rPr>
              <a:t>uč</a:t>
            </a:r>
            <a:r>
              <a:rPr lang="en-US" sz="1800">
                <a:latin typeface="Times New Roman"/>
                <a:cs typeface="Times New Roman"/>
              </a:rPr>
              <a:t>. br. 17).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Times New Roman"/>
                <a:cs typeface="Times New Roman"/>
              </a:rPr>
              <a:t>KUĆNI RED ŠKOLE, PRAVILA PONAŠANJA, EVIDENCIJA.</a:t>
            </a:r>
          </a:p>
        </p:txBody>
      </p:sp>
      <p:pic>
        <p:nvPicPr>
          <p:cNvPr id="1026" name="Picture 2" descr="Učionice |">
            <a:extLst>
              <a:ext uri="{FF2B5EF4-FFF2-40B4-BE49-F238E27FC236}">
                <a16:creationId xmlns:a16="http://schemas.microsoft.com/office/drawing/2014/main" id="{7A56FE9D-32CA-286B-B3C4-A02B04AEF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r="16254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3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8" name="Rectangle 3087">
            <a:extLst>
              <a:ext uri="{FF2B5EF4-FFF2-40B4-BE49-F238E27FC236}">
                <a16:creationId xmlns:a16="http://schemas.microsoft.com/office/drawing/2014/main" id="{4BCB9E0F-80B4-4BE1-A13D-A796E818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b="1" i="1" dirty="0">
                <a:latin typeface="Times New Roman"/>
                <a:cs typeface="Times New Roman"/>
              </a:rPr>
              <a:t>ORGANIZIRANO I SLOBODNO VRIJEME</a:t>
            </a:r>
            <a:endParaRPr lang="en-US" sz="4500" b="1" i="1" dirty="0"/>
          </a:p>
        </p:txBody>
      </p:sp>
      <p:sp>
        <p:nvSpPr>
          <p:cNvPr id="309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7F9EBA"/>
          </a:solidFill>
          <a:ln w="38100" cap="rnd">
            <a:solidFill>
              <a:srgbClr val="7F9E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lassroom Activities for Primary School Students">
            <a:extLst>
              <a:ext uri="{FF2B5EF4-FFF2-40B4-BE49-F238E27FC236}">
                <a16:creationId xmlns:a16="http://schemas.microsoft.com/office/drawing/2014/main" id="{195B8BA7-4BF6-37DE-05C7-DE04E4363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6" r="11563" b="-1"/>
          <a:stretch>
            <a:fillRect/>
          </a:stretch>
        </p:blipFill>
        <p:spPr bwMode="auto">
          <a:xfrm>
            <a:off x="572492" y="2089604"/>
            <a:ext cx="3941064" cy="409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096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 err="1">
                <a:latin typeface="Times New Roman"/>
                <a:ea typeface="+mn-lt"/>
                <a:cs typeface="+mn-lt"/>
              </a:rPr>
              <a:t>Razvijanje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kompetencija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u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nekoliko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ključnih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područja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:</a:t>
            </a:r>
            <a:endParaRPr lang="en-US" sz="1800" b="1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</a:pPr>
            <a:r>
              <a:rPr lang="en-US" sz="1800" b="1" dirty="0" err="1">
                <a:latin typeface="Times New Roman"/>
                <a:ea typeface="+mn-lt"/>
                <a:cs typeface="+mn-lt"/>
              </a:rPr>
              <a:t>jezično-komunikacijsko</a:t>
            </a:r>
            <a:endParaRPr lang="en-US" sz="1800" b="1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</a:pPr>
            <a:r>
              <a:rPr lang="en-US" sz="1800" b="1" dirty="0" err="1">
                <a:latin typeface="Times New Roman"/>
                <a:ea typeface="+mn-lt"/>
                <a:cs typeface="+mn-lt"/>
              </a:rPr>
              <a:t>matematičko-logičko</a:t>
            </a:r>
            <a:endParaRPr lang="en-US" sz="1800" b="1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</a:pPr>
            <a:r>
              <a:rPr lang="en-US" sz="1800" b="1" dirty="0" err="1">
                <a:latin typeface="Times New Roman"/>
                <a:ea typeface="+mn-lt"/>
                <a:cs typeface="+mn-lt"/>
              </a:rPr>
              <a:t>znanstveno-tehnološko</a:t>
            </a:r>
            <a:endParaRPr lang="en-US" sz="1800" b="1" dirty="0">
              <a:latin typeface="Times New Roman"/>
              <a:ea typeface="+mn-lt"/>
              <a:cs typeface="Times New Roman"/>
            </a:endParaRPr>
          </a:p>
          <a:p>
            <a:pPr lvl="1">
              <a:lnSpc>
                <a:spcPct val="100000"/>
              </a:lnSpc>
            </a:pPr>
            <a:r>
              <a:rPr lang="en-US" sz="1800" b="1" dirty="0" err="1">
                <a:latin typeface="Times New Roman"/>
                <a:ea typeface="+mn-lt"/>
                <a:cs typeface="+mn-lt"/>
              </a:rPr>
              <a:t>kulturno-umjetničko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područje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s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posebnim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naglaskom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na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socijalizaciju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odnos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prema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sebi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zdravlju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okolini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radnim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obvezama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te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igri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sportu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rekreaciji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.</a:t>
            </a:r>
            <a:endParaRPr lang="en-US" sz="18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1800" b="1" dirty="0" err="1">
                <a:latin typeface="Times New Roman"/>
                <a:ea typeface="+mn-lt"/>
                <a:cs typeface="+mn-lt"/>
              </a:rPr>
              <a:t>Projektna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nastava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grafomotoričke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vježbe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istraživačka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nastava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vježbe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fine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motorike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jezične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igre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mozgalice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latin typeface="Times New Roman"/>
                <a:ea typeface="+mn-lt"/>
                <a:cs typeface="+mn-lt"/>
              </a:rPr>
              <a:t>igrokazi</a:t>
            </a:r>
            <a:r>
              <a:rPr lang="en-US" sz="1800" b="1" dirty="0">
                <a:latin typeface="Times New Roman"/>
                <a:ea typeface="+mn-lt"/>
                <a:cs typeface="+mn-lt"/>
              </a:rPr>
              <a:t>, . . .</a:t>
            </a:r>
            <a:endParaRPr lang="en-US" sz="1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334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Pin on a map">
            <a:extLst>
              <a:ext uri="{FF2B5EF4-FFF2-40B4-BE49-F238E27FC236}">
                <a16:creationId xmlns:a16="http://schemas.microsoft.com/office/drawing/2014/main" id="{46D4E53C-93CA-3510-E678-9E428C4C5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7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3DFFE-EB8A-AF69-8246-22573EAB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5662378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imes New Roman"/>
                <a:cs typeface="Times New Roman"/>
                <a:hlinkClick r:id="rId3"/>
              </a:rPr>
              <a:t>https://os-ddomjanic-zelina.skole.hr/produzeni-boravak-novosti/</a:t>
            </a:r>
            <a:r>
              <a:rPr lang="hr-HR" sz="2000" dirty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7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0318-7B05-32B8-E6D6-534264E7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06" y="379503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Times New Roman"/>
                <a:cs typeface="Times New Roman"/>
              </a:rPr>
              <a:t>2 SMJENE: </a:t>
            </a:r>
            <a:br>
              <a:rPr lang="en-US" sz="4000" b="1" i="1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4000" b="1" i="1" dirty="0">
                <a:solidFill>
                  <a:schemeClr val="bg1"/>
                </a:solidFill>
                <a:latin typeface="Times New Roman"/>
                <a:cs typeface="Times New Roman"/>
              </a:rPr>
              <a:t>PRIJEPODNE I POSLIJEPODNE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18070-A5B2-0CD9-A8CB-44289A7F5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845" y="1967282"/>
            <a:ext cx="5948541" cy="3900666"/>
          </a:xfrm>
        </p:spPr>
        <p:txBody>
          <a:bodyPr>
            <a:normAutofit lnSpcReduction="10000"/>
          </a:bodyPr>
          <a:lstStyle/>
          <a:p>
            <a:r>
              <a:rPr lang="en-US" sz="2400" u="sng" dirty="0">
                <a:solidFill>
                  <a:srgbClr val="FFFFFF"/>
                </a:solidFill>
                <a:latin typeface="Times New Roman"/>
                <a:cs typeface="Times New Roman"/>
              </a:rPr>
              <a:t>PRIJEPODNEVNA SMJENA</a:t>
            </a:r>
          </a:p>
          <a:p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Boravak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ujutro</a:t>
            </a:r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 – </a:t>
            </a:r>
            <a:r>
              <a:rPr lang="en-US" sz="2400" b="0" dirty="0" err="1">
                <a:solidFill>
                  <a:srgbClr val="FFFFFF"/>
                </a:solidFill>
                <a:latin typeface="Times New Roman"/>
                <a:cs typeface="Times New Roman"/>
              </a:rPr>
              <a:t>nastava</a:t>
            </a:r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b="0" dirty="0" err="1">
                <a:solidFill>
                  <a:srgbClr val="FFFFFF"/>
                </a:solidFill>
                <a:latin typeface="Times New Roman"/>
                <a:cs typeface="Times New Roman"/>
              </a:rPr>
              <a:t>poslijepodne</a:t>
            </a:r>
            <a:endParaRPr lang="en-US" sz="2400" b="0" dirty="0">
              <a:ea typeface="+mn-lt"/>
              <a:cs typeface="+mn-lt"/>
            </a:endParaRPr>
          </a:p>
          <a:p>
            <a:endParaRPr lang="en-US" sz="2400" b="0" dirty="0">
              <a:ea typeface="+mn-lt"/>
              <a:cs typeface="+mn-lt"/>
            </a:endParaRPr>
          </a:p>
          <a:p>
            <a:r>
              <a:rPr lang="en-US" sz="2400" b="0" dirty="0" err="1">
                <a:solidFill>
                  <a:srgbClr val="FFFFFF"/>
                </a:solidFill>
                <a:latin typeface="Times New Roman"/>
                <a:cs typeface="Times New Roman"/>
              </a:rPr>
              <a:t>Djeca</a:t>
            </a:r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b="0" dirty="0" err="1">
                <a:solidFill>
                  <a:srgbClr val="FFFFFF"/>
                </a:solidFill>
                <a:latin typeface="Times New Roman"/>
                <a:cs typeface="Times New Roman"/>
              </a:rPr>
              <a:t>dolaze</a:t>
            </a:r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 u 2 termina:</a:t>
            </a:r>
            <a:endParaRPr lang="en-US" sz="2400" b="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Do 8:30</a:t>
            </a:r>
            <a:endParaRPr lang="en-US" sz="2400" b="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Od 10:30 do 11:00 S NAPISANOM DOMAĆOM ZADAĆOM!</a:t>
            </a:r>
            <a:endParaRPr lang="en-US" sz="2400" b="0" dirty="0">
              <a:ea typeface="+mn-lt"/>
              <a:cs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2EBFA0-8B5E-2C33-A82E-5BAA4FEDB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33557" y="1967281"/>
            <a:ext cx="5154434" cy="3052403"/>
          </a:xfrm>
        </p:spPr>
        <p:txBody>
          <a:bodyPr>
            <a:normAutofit lnSpcReduction="10000"/>
          </a:bodyPr>
          <a:lstStyle/>
          <a:p>
            <a:r>
              <a:rPr lang="en-US" sz="2400" u="sng" dirty="0">
                <a:solidFill>
                  <a:srgbClr val="FFFFFF"/>
                </a:solidFill>
                <a:latin typeface="Times New Roman"/>
                <a:cs typeface="Times New Roman"/>
              </a:rPr>
              <a:t>POSLIJEPODNEVNA SMJENA</a:t>
            </a:r>
          </a:p>
          <a:p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r>
              <a:rPr lang="en-US" sz="2400" b="0" dirty="0" err="1">
                <a:solidFill>
                  <a:srgbClr val="FFFFFF"/>
                </a:solidFill>
                <a:latin typeface="Times New Roman"/>
                <a:cs typeface="Times New Roman"/>
              </a:rPr>
              <a:t>Nastava</a:t>
            </a:r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b="0" dirty="0" err="1">
                <a:solidFill>
                  <a:srgbClr val="FFFFFF"/>
                </a:solidFill>
                <a:latin typeface="Times New Roman"/>
                <a:cs typeface="Times New Roman"/>
              </a:rPr>
              <a:t>ujutro</a:t>
            </a:r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 – 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boravak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FFFFFF"/>
                </a:solidFill>
                <a:latin typeface="Times New Roman"/>
                <a:cs typeface="Times New Roman"/>
              </a:rPr>
              <a:t>poslijepodne</a:t>
            </a:r>
            <a:endParaRPr lang="en-US" sz="2400" b="0" dirty="0">
              <a:ea typeface="+mn-lt"/>
              <a:cs typeface="+mn-lt"/>
            </a:endParaRPr>
          </a:p>
          <a:p>
            <a:endParaRPr lang="en-US" sz="2400" b="0" dirty="0">
              <a:ea typeface="+mn-lt"/>
              <a:cs typeface="+mn-lt"/>
            </a:endParaRPr>
          </a:p>
          <a:p>
            <a:r>
              <a:rPr lang="en-US" sz="2400" b="0" dirty="0" err="1">
                <a:solidFill>
                  <a:srgbClr val="FFFFFF"/>
                </a:solidFill>
                <a:latin typeface="Times New Roman"/>
                <a:cs typeface="Times New Roman"/>
              </a:rPr>
              <a:t>Dolazak</a:t>
            </a:r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 po </a:t>
            </a:r>
            <a:r>
              <a:rPr lang="en-US" sz="2400" b="0" dirty="0" err="1">
                <a:solidFill>
                  <a:srgbClr val="FFFFFF"/>
                </a:solidFill>
                <a:latin typeface="Times New Roman"/>
                <a:cs typeface="Times New Roman"/>
              </a:rPr>
              <a:t>djecu</a:t>
            </a:r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en-US" sz="2400" b="0" dirty="0" err="1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 PORTU.</a:t>
            </a:r>
            <a:endParaRPr lang="en-US" sz="2400" b="0" dirty="0">
              <a:ea typeface="+mn-lt"/>
              <a:cs typeface="+mn-lt"/>
            </a:endParaRPr>
          </a:p>
          <a:p>
            <a:r>
              <a:rPr lang="en-US" sz="2400" b="0" dirty="0" err="1">
                <a:solidFill>
                  <a:srgbClr val="FFFFFF"/>
                </a:solidFill>
                <a:latin typeface="Times New Roman"/>
                <a:cs typeface="Times New Roman"/>
              </a:rPr>
              <a:t>Najkasnije</a:t>
            </a:r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 do 17:00 sati.</a:t>
            </a:r>
            <a:endParaRPr lang="en-US" sz="2400" b="0" dirty="0">
              <a:ea typeface="+mn-lt"/>
              <a:cs typeface="+mn-lt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49D0509-9854-DAB1-9CE4-F16E50FA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344" y="142337"/>
            <a:ext cx="2340634" cy="1570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8574C4-E1D6-D5CC-856E-1F53285F2C7C}"/>
              </a:ext>
            </a:extLst>
          </p:cNvPr>
          <p:cNvSpPr txBox="1"/>
          <p:nvPr/>
        </p:nvSpPr>
        <p:spPr>
          <a:xfrm>
            <a:off x="6827147" y="5908196"/>
            <a:ext cx="507550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CIJELI MJESEC ILI POLA MJESECA!</a:t>
            </a:r>
          </a:p>
          <a:p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022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4350-76E9-D784-6034-08179F53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846279" cy="1339940"/>
          </a:xfrm>
        </p:spPr>
        <p:txBody>
          <a:bodyPr/>
          <a:lstStyle/>
          <a:p>
            <a:r>
              <a:rPr lang="en-US" sz="4000" b="1" i="1" dirty="0">
                <a:latin typeface="Times New Roman"/>
                <a:cs typeface="Times New Roman"/>
              </a:rPr>
              <a:t>ŠKOLSKA KUHINJA (</a:t>
            </a:r>
            <a:r>
              <a:rPr lang="en-US" sz="4000" b="1" i="1" dirty="0" err="1">
                <a:latin typeface="Times New Roman"/>
                <a:cs typeface="Times New Roman"/>
              </a:rPr>
              <a:t>jelovnik</a:t>
            </a:r>
            <a:r>
              <a:rPr lang="en-US" sz="4000" b="1" i="1" dirty="0">
                <a:latin typeface="Times New Roman"/>
                <a:cs typeface="Times New Roman"/>
              </a:rPr>
              <a:t> </a:t>
            </a:r>
            <a:r>
              <a:rPr lang="en-US" sz="4000" b="1" i="1" dirty="0" err="1">
                <a:latin typeface="Times New Roman"/>
                <a:cs typeface="Times New Roman"/>
              </a:rPr>
              <a:t>na</a:t>
            </a:r>
            <a:r>
              <a:rPr lang="en-US" sz="4000" b="1" i="1" dirty="0">
                <a:latin typeface="Times New Roman"/>
                <a:cs typeface="Times New Roman"/>
              </a:rPr>
              <a:t> </a:t>
            </a:r>
            <a:r>
              <a:rPr lang="en-US" sz="4000" b="1" i="1" dirty="0" err="1">
                <a:latin typeface="Times New Roman"/>
                <a:cs typeface="Times New Roman"/>
              </a:rPr>
              <a:t>stranici</a:t>
            </a:r>
            <a:r>
              <a:rPr lang="en-US" sz="4000" b="1" i="1" dirty="0">
                <a:latin typeface="Times New Roman"/>
                <a:cs typeface="Times New Roman"/>
              </a:rPr>
              <a:t> </a:t>
            </a:r>
            <a:r>
              <a:rPr lang="en-US" sz="4000" b="1" i="1" dirty="0" err="1">
                <a:latin typeface="Times New Roman"/>
                <a:cs typeface="Times New Roman"/>
              </a:rPr>
              <a:t>škole</a:t>
            </a:r>
            <a:r>
              <a:rPr lang="en-US" sz="4000" b="1" i="1" dirty="0">
                <a:latin typeface="Times New Roman"/>
                <a:cs typeface="Times New Roman"/>
              </a:rPr>
              <a:t>)</a:t>
            </a:r>
            <a:endParaRPr lang="en-US" sz="4400" i="1" dirty="0" err="1">
              <a:latin typeface="Times New Roman"/>
              <a:cs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E7A47-5B28-0094-65E1-CDE75D718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86" y="1272716"/>
            <a:ext cx="5660993" cy="1629044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Times New Roman"/>
                <a:cs typeface="Times New Roman"/>
              </a:rPr>
              <a:t>PRIJEPODNEVNA SMJENA</a:t>
            </a:r>
          </a:p>
          <a:p>
            <a:pPr marL="571500" indent="-571500">
              <a:buChar char="•"/>
            </a:pPr>
            <a:r>
              <a:rPr lang="en-US" sz="2400" b="0" dirty="0" err="1">
                <a:latin typeface="Times New Roman"/>
                <a:cs typeface="Times New Roman"/>
              </a:rPr>
              <a:t>Zajutrak</a:t>
            </a:r>
            <a:r>
              <a:rPr lang="en-US" sz="2400" b="0" dirty="0">
                <a:latin typeface="Times New Roman"/>
                <a:cs typeface="Times New Roman"/>
              </a:rPr>
              <a:t>, </a:t>
            </a:r>
            <a:r>
              <a:rPr lang="en-US" sz="2400" b="0" dirty="0" err="1">
                <a:latin typeface="Times New Roman"/>
                <a:cs typeface="Times New Roman"/>
              </a:rPr>
              <a:t>doručak</a:t>
            </a:r>
            <a:r>
              <a:rPr lang="en-US" sz="2400" b="0" dirty="0">
                <a:latin typeface="Times New Roman"/>
                <a:cs typeface="Times New Roman"/>
              </a:rPr>
              <a:t>, </a:t>
            </a:r>
            <a:r>
              <a:rPr lang="en-US" sz="2400" b="0" dirty="0" err="1">
                <a:latin typeface="Times New Roman"/>
                <a:cs typeface="Times New Roman"/>
              </a:rPr>
              <a:t>užina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6D51F-29BD-052D-21CF-7309C7858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086" y="2042583"/>
            <a:ext cx="5873301" cy="187345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0" dirty="0">
                <a:latin typeface="Times New Roman"/>
                <a:cs typeface="Times New Roman"/>
              </a:rPr>
              <a:t>POSLIJEPODNEVNA SMJENA</a:t>
            </a:r>
          </a:p>
          <a:p>
            <a:pPr marL="571500" indent="-571500">
              <a:buChar char="•"/>
            </a:pPr>
            <a:r>
              <a:rPr lang="en-US" sz="2400" b="0" dirty="0" err="1">
                <a:latin typeface="Times New Roman"/>
                <a:cs typeface="Times New Roman"/>
              </a:rPr>
              <a:t>Ručak</a:t>
            </a:r>
            <a:r>
              <a:rPr lang="en-US" sz="2400" b="0" dirty="0">
                <a:latin typeface="Times New Roman"/>
                <a:cs typeface="Times New Roman"/>
              </a:rPr>
              <a:t>, </a:t>
            </a:r>
            <a:r>
              <a:rPr lang="en-US" sz="2400" b="0" dirty="0" err="1">
                <a:latin typeface="Times New Roman"/>
                <a:cs typeface="Times New Roman"/>
              </a:rPr>
              <a:t>užina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100" name="Picture 4" descr="Osnovna škola Milana Langa Bregana - Školska kuhinja">
            <a:extLst>
              <a:ext uri="{FF2B5EF4-FFF2-40B4-BE49-F238E27FC236}">
                <a16:creationId xmlns:a16="http://schemas.microsoft.com/office/drawing/2014/main" id="{A7E5AFC9-991A-40A6-F636-9FAD9B50B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3" y="1782618"/>
            <a:ext cx="4652874" cy="312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E72226E-EF64-D3B5-79E3-848D7C2C6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42" y="5671522"/>
            <a:ext cx="6718374" cy="88399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4368DEC-8C73-6C5B-5D5C-63E1C430F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06" y="4253560"/>
            <a:ext cx="2406720" cy="239819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B777A176-04A6-8F90-D8AB-AB3B01D61460}"/>
              </a:ext>
            </a:extLst>
          </p:cNvPr>
          <p:cNvSpPr txBox="1"/>
          <p:nvPr/>
        </p:nvSpPr>
        <p:spPr>
          <a:xfrm>
            <a:off x="6005943" y="5271412"/>
            <a:ext cx="4230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Times New Roman" panose="02020603050405020304" pitchFamily="18" charset="0"/>
                <a:ea typeface="STXihei" panose="020B0503020204020204" pitchFamily="2" charset="-122"/>
                <a:cs typeface="Times New Roman" panose="02020603050405020304" pitchFamily="18" charset="0"/>
              </a:rPr>
              <a:t>AUTOMAT NE KORISTIMO!</a:t>
            </a:r>
          </a:p>
        </p:txBody>
      </p:sp>
    </p:spTree>
    <p:extLst>
      <p:ext uri="{BB962C8B-B14F-4D97-AF65-F5344CB8AC3E}">
        <p14:creationId xmlns:p14="http://schemas.microsoft.com/office/powerpoint/2010/main" val="320880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0577199-D9FE-4544-88A4-9B6F9A98B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35AC97AC-0DB0-471A-A425-3671446F6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9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AD215-E819-CB82-6616-98A6EFE4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b="1" i="1">
                <a:latin typeface="Times New Roman"/>
                <a:cs typeface="Times New Roman"/>
              </a:rPr>
              <a:t>DOMAĆA ZADAĆA</a:t>
            </a:r>
          </a:p>
        </p:txBody>
      </p:sp>
      <p:pic>
        <p:nvPicPr>
          <p:cNvPr id="6" name="Picture 6" descr="Shape&#10;&#10;Description automatically generated">
            <a:extLst>
              <a:ext uri="{FF2B5EF4-FFF2-40B4-BE49-F238E27FC236}">
                <a16:creationId xmlns:a16="http://schemas.microsoft.com/office/drawing/2014/main" id="{14170FA7-1136-2145-B95C-546870488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86" b="-3"/>
          <a:stretch>
            <a:fillRect/>
          </a:stretch>
        </p:blipFill>
        <p:spPr>
          <a:xfrm>
            <a:off x="20" y="10"/>
            <a:ext cx="4042788" cy="4188930"/>
          </a:xfrm>
          <a:custGeom>
            <a:avLst/>
            <a:gdLst/>
            <a:ahLst/>
            <a:cxnLst/>
            <a:rect l="l" t="t" r="r" b="b"/>
            <a:pathLst>
              <a:path w="4042808" h="4188940">
                <a:moveTo>
                  <a:pt x="0" y="0"/>
                </a:moveTo>
                <a:lnTo>
                  <a:pt x="4021321" y="0"/>
                </a:lnTo>
                <a:lnTo>
                  <a:pt x="4022667" y="11419"/>
                </a:lnTo>
                <a:cubicBezTo>
                  <a:pt x="4037617" y="95184"/>
                  <a:pt x="4035083" y="180091"/>
                  <a:pt x="4039137" y="264364"/>
                </a:cubicBezTo>
                <a:cubicBezTo>
                  <a:pt x="4043952" y="367421"/>
                  <a:pt x="4037871" y="470858"/>
                  <a:pt x="4035590" y="574168"/>
                </a:cubicBezTo>
                <a:cubicBezTo>
                  <a:pt x="4033816" y="662121"/>
                  <a:pt x="4025074" y="749948"/>
                  <a:pt x="4027735" y="838028"/>
                </a:cubicBezTo>
                <a:cubicBezTo>
                  <a:pt x="4027925" y="841074"/>
                  <a:pt x="4027925" y="844120"/>
                  <a:pt x="4027735" y="847166"/>
                </a:cubicBezTo>
                <a:cubicBezTo>
                  <a:pt x="4019626" y="944003"/>
                  <a:pt x="4019626" y="1041348"/>
                  <a:pt x="4027735" y="1138186"/>
                </a:cubicBezTo>
                <a:cubicBezTo>
                  <a:pt x="4030307" y="1178494"/>
                  <a:pt x="4029585" y="1218943"/>
                  <a:pt x="4025581" y="1259137"/>
                </a:cubicBezTo>
                <a:cubicBezTo>
                  <a:pt x="4021780" y="1310285"/>
                  <a:pt x="4009617" y="1362194"/>
                  <a:pt x="4018359" y="1412960"/>
                </a:cubicBezTo>
                <a:cubicBezTo>
                  <a:pt x="4024048" y="1454780"/>
                  <a:pt x="4027177" y="1496916"/>
                  <a:pt x="4027735" y="1539116"/>
                </a:cubicBezTo>
                <a:cubicBezTo>
                  <a:pt x="4032169" y="1633542"/>
                  <a:pt x="4027988" y="1728475"/>
                  <a:pt x="4026341" y="1823155"/>
                </a:cubicBezTo>
                <a:cubicBezTo>
                  <a:pt x="4024567" y="1933446"/>
                  <a:pt x="4027355" y="2043737"/>
                  <a:pt x="4018486" y="2154154"/>
                </a:cubicBezTo>
                <a:cubicBezTo>
                  <a:pt x="4013608" y="2243351"/>
                  <a:pt x="4013608" y="2332751"/>
                  <a:pt x="4018486" y="2421948"/>
                </a:cubicBezTo>
                <a:cubicBezTo>
                  <a:pt x="4020893" y="2503683"/>
                  <a:pt x="4033183" y="2584656"/>
                  <a:pt x="4031156" y="2667279"/>
                </a:cubicBezTo>
                <a:cubicBezTo>
                  <a:pt x="4028748" y="2763608"/>
                  <a:pt x="4017346" y="2859684"/>
                  <a:pt x="4020893" y="2956268"/>
                </a:cubicBezTo>
                <a:cubicBezTo>
                  <a:pt x="4022540" y="3002339"/>
                  <a:pt x="4022667" y="3048410"/>
                  <a:pt x="4023554" y="3094480"/>
                </a:cubicBezTo>
                <a:cubicBezTo>
                  <a:pt x="4024694" y="3149943"/>
                  <a:pt x="4034703" y="3205278"/>
                  <a:pt x="4029128" y="3260614"/>
                </a:cubicBezTo>
                <a:cubicBezTo>
                  <a:pt x="4019880" y="3352883"/>
                  <a:pt x="3995934" y="3443628"/>
                  <a:pt x="4010884" y="3538181"/>
                </a:cubicBezTo>
                <a:cubicBezTo>
                  <a:pt x="4019119" y="3590217"/>
                  <a:pt x="4028368" y="3642380"/>
                  <a:pt x="4033183" y="3694923"/>
                </a:cubicBezTo>
                <a:cubicBezTo>
                  <a:pt x="4037364" y="3741882"/>
                  <a:pt x="4047879" y="3789603"/>
                  <a:pt x="4039897" y="3836308"/>
                </a:cubicBezTo>
                <a:cubicBezTo>
                  <a:pt x="4033056" y="3876287"/>
                  <a:pt x="4036603" y="3916266"/>
                  <a:pt x="4031282" y="3956245"/>
                </a:cubicBezTo>
                <a:cubicBezTo>
                  <a:pt x="4024314" y="4008661"/>
                  <a:pt x="4020640" y="4061966"/>
                  <a:pt x="4015319" y="4114764"/>
                </a:cubicBezTo>
                <a:lnTo>
                  <a:pt x="4012644" y="4158593"/>
                </a:lnTo>
                <a:lnTo>
                  <a:pt x="3985220" y="4159157"/>
                </a:lnTo>
                <a:cubicBezTo>
                  <a:pt x="3740115" y="4173914"/>
                  <a:pt x="3494738" y="4167253"/>
                  <a:pt x="3249632" y="4170518"/>
                </a:cubicBezTo>
                <a:cubicBezTo>
                  <a:pt x="2921739" y="4174959"/>
                  <a:pt x="2594117" y="4163597"/>
                  <a:pt x="2266360" y="4162553"/>
                </a:cubicBezTo>
                <a:cubicBezTo>
                  <a:pt x="2199180" y="4162292"/>
                  <a:pt x="2131728" y="4165687"/>
                  <a:pt x="2064820" y="4170910"/>
                </a:cubicBezTo>
                <a:cubicBezTo>
                  <a:pt x="1972125" y="4177963"/>
                  <a:pt x="1880651" y="4169082"/>
                  <a:pt x="1788771" y="4160724"/>
                </a:cubicBezTo>
                <a:cubicBezTo>
                  <a:pt x="1678025" y="4150669"/>
                  <a:pt x="1567551" y="4159549"/>
                  <a:pt x="1457485" y="4171172"/>
                </a:cubicBezTo>
                <a:cubicBezTo>
                  <a:pt x="1268526" y="4190748"/>
                  <a:pt x="1078142" y="4194156"/>
                  <a:pt x="888558" y="4181358"/>
                </a:cubicBezTo>
                <a:cubicBezTo>
                  <a:pt x="679145" y="4167645"/>
                  <a:pt x="469870" y="4170127"/>
                  <a:pt x="260458" y="4171172"/>
                </a:cubicBezTo>
                <a:lnTo>
                  <a:pt x="0" y="4170529"/>
                </a:lnTo>
                <a:close/>
              </a:path>
            </a:pathLst>
          </a:custGeom>
        </p:spPr>
      </p:pic>
      <p:sp>
        <p:nvSpPr>
          <p:cNvPr id="513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Homework Can Add to Your Child's Daily Stressors - Thrive Global">
            <a:extLst>
              <a:ext uri="{FF2B5EF4-FFF2-40B4-BE49-F238E27FC236}">
                <a16:creationId xmlns:a16="http://schemas.microsoft.com/office/drawing/2014/main" id="{DAB524D8-712B-1CB3-BEB5-5D88555E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" r="-3" b="5527"/>
          <a:stretch>
            <a:fillRect/>
          </a:stretch>
        </p:blipFill>
        <p:spPr bwMode="auto">
          <a:xfrm>
            <a:off x="20" y="4361688"/>
            <a:ext cx="4052533" cy="2496312"/>
          </a:xfrm>
          <a:custGeom>
            <a:avLst/>
            <a:gdLst/>
            <a:ahLst/>
            <a:cxnLst/>
            <a:rect l="l" t="t" r="r" b="b"/>
            <a:pathLst>
              <a:path w="4052553" h="2496312">
                <a:moveTo>
                  <a:pt x="327729" y="0"/>
                </a:moveTo>
                <a:lnTo>
                  <a:pt x="345817" y="0"/>
                </a:lnTo>
                <a:lnTo>
                  <a:pt x="572607" y="13207"/>
                </a:lnTo>
                <a:cubicBezTo>
                  <a:pt x="681087" y="20899"/>
                  <a:pt x="790054" y="19672"/>
                  <a:pt x="898329" y="9551"/>
                </a:cubicBezTo>
                <a:cubicBezTo>
                  <a:pt x="1097019" y="-6252"/>
                  <a:pt x="1295302" y="6417"/>
                  <a:pt x="1493586" y="17125"/>
                </a:cubicBezTo>
                <a:cubicBezTo>
                  <a:pt x="1685626" y="27572"/>
                  <a:pt x="1877530" y="19867"/>
                  <a:pt x="2069570" y="12946"/>
                </a:cubicBezTo>
                <a:lnTo>
                  <a:pt x="2333068" y="0"/>
                </a:lnTo>
                <a:lnTo>
                  <a:pt x="2641088" y="0"/>
                </a:lnTo>
                <a:lnTo>
                  <a:pt x="2879227" y="12375"/>
                </a:lnTo>
                <a:cubicBezTo>
                  <a:pt x="2959435" y="14007"/>
                  <a:pt x="3039698" y="13109"/>
                  <a:pt x="3119887" y="9681"/>
                </a:cubicBezTo>
                <a:cubicBezTo>
                  <a:pt x="3248764" y="1153"/>
                  <a:pt x="3378034" y="-336"/>
                  <a:pt x="3507088" y="5241"/>
                </a:cubicBezTo>
                <a:cubicBezTo>
                  <a:pt x="3627333" y="11901"/>
                  <a:pt x="3747579" y="18692"/>
                  <a:pt x="3868232" y="14774"/>
                </a:cubicBezTo>
                <a:cubicBezTo>
                  <a:pt x="3916275" y="13207"/>
                  <a:pt x="3963641" y="11248"/>
                  <a:pt x="4011278" y="8636"/>
                </a:cubicBezTo>
                <a:lnTo>
                  <a:pt x="4035470" y="7710"/>
                </a:lnTo>
                <a:lnTo>
                  <a:pt x="4036842" y="62785"/>
                </a:lnTo>
                <a:cubicBezTo>
                  <a:pt x="4035021" y="119072"/>
                  <a:pt x="4027862" y="175265"/>
                  <a:pt x="4022034" y="231425"/>
                </a:cubicBezTo>
                <a:cubicBezTo>
                  <a:pt x="4016332" y="285999"/>
                  <a:pt x="4007970" y="343746"/>
                  <a:pt x="4020640" y="393752"/>
                </a:cubicBezTo>
                <a:cubicBezTo>
                  <a:pt x="4043952" y="482466"/>
                  <a:pt x="4025708" y="566739"/>
                  <a:pt x="4015572" y="651900"/>
                </a:cubicBezTo>
                <a:cubicBezTo>
                  <a:pt x="4003346" y="735208"/>
                  <a:pt x="4005107" y="819963"/>
                  <a:pt x="4020767" y="902688"/>
                </a:cubicBezTo>
                <a:cubicBezTo>
                  <a:pt x="4033183" y="961069"/>
                  <a:pt x="4033183" y="1020466"/>
                  <a:pt x="4034703" y="1079228"/>
                </a:cubicBezTo>
                <a:cubicBezTo>
                  <a:pt x="4035590" y="1116035"/>
                  <a:pt x="4022034" y="1153475"/>
                  <a:pt x="4013038" y="1190154"/>
                </a:cubicBezTo>
                <a:cubicBezTo>
                  <a:pt x="3996948" y="1256405"/>
                  <a:pt x="3991120" y="1323670"/>
                  <a:pt x="4013038" y="1388271"/>
                </a:cubicBezTo>
                <a:cubicBezTo>
                  <a:pt x="4043572" y="1477747"/>
                  <a:pt x="4061056" y="1567223"/>
                  <a:pt x="4048386" y="1661904"/>
                </a:cubicBezTo>
                <a:cubicBezTo>
                  <a:pt x="4041038" y="1720285"/>
                  <a:pt x="4039391" y="1779936"/>
                  <a:pt x="4028368" y="1837556"/>
                </a:cubicBezTo>
                <a:cubicBezTo>
                  <a:pt x="4010251" y="1933125"/>
                  <a:pt x="4016712" y="2028058"/>
                  <a:pt x="4031156" y="2122230"/>
                </a:cubicBezTo>
                <a:cubicBezTo>
                  <a:pt x="4041304" y="2200919"/>
                  <a:pt x="4042406" y="2280508"/>
                  <a:pt x="4034450" y="2359437"/>
                </a:cubicBezTo>
                <a:lnTo>
                  <a:pt x="4024990" y="2496312"/>
                </a:lnTo>
                <a:lnTo>
                  <a:pt x="0" y="2496312"/>
                </a:lnTo>
                <a:lnTo>
                  <a:pt x="0" y="7059"/>
                </a:lnTo>
                <a:lnTo>
                  <a:pt x="111169" y="32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C89B-F93E-CE25-DC05-CCB6CAF43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latin typeface="Times New Roman"/>
                <a:cs typeface="Times New Roman"/>
              </a:rPr>
              <a:t>OZNAČIVAČI!!!</a:t>
            </a:r>
          </a:p>
          <a:p>
            <a:pPr>
              <a:lnSpc>
                <a:spcPct val="100000"/>
              </a:lnSpc>
            </a:pPr>
            <a:r>
              <a:rPr lang="en-US" sz="2000">
                <a:latin typeface="Times New Roman"/>
                <a:cs typeface="Times New Roman"/>
              </a:rPr>
              <a:t>U </a:t>
            </a:r>
            <a:r>
              <a:rPr lang="en-US" sz="2000" err="1">
                <a:latin typeface="Times New Roman"/>
                <a:cs typeface="Times New Roman"/>
              </a:rPr>
              <a:t>jutarnjoj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smjeni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zadaća</a:t>
            </a:r>
            <a:r>
              <a:rPr lang="en-US" sz="2000">
                <a:latin typeface="Times New Roman"/>
                <a:cs typeface="Times New Roman"/>
              </a:rPr>
              <a:t> se </a:t>
            </a:r>
            <a:r>
              <a:rPr lang="en-US" sz="2000" err="1">
                <a:latin typeface="Times New Roman"/>
                <a:cs typeface="Times New Roman"/>
              </a:rPr>
              <a:t>napiše</a:t>
            </a:r>
            <a:r>
              <a:rPr lang="en-US" sz="2000">
                <a:latin typeface="Times New Roman"/>
                <a:cs typeface="Times New Roman"/>
              </a:rPr>
              <a:t> u </a:t>
            </a:r>
            <a:r>
              <a:rPr lang="en-US" sz="2000" err="1">
                <a:latin typeface="Times New Roman"/>
                <a:cs typeface="Times New Roman"/>
              </a:rPr>
              <a:t>cijelosti</a:t>
            </a:r>
            <a:r>
              <a:rPr lang="en-US" sz="200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>
                <a:latin typeface="Times New Roman"/>
                <a:cs typeface="Times New Roman"/>
              </a:rPr>
              <a:t>U </a:t>
            </a:r>
            <a:r>
              <a:rPr lang="en-US" sz="2000" err="1">
                <a:latin typeface="Times New Roman"/>
                <a:cs typeface="Times New Roman"/>
              </a:rPr>
              <a:t>poslijepodnevnoj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smjeni</a:t>
            </a:r>
            <a:r>
              <a:rPr lang="en-US" sz="2000">
                <a:latin typeface="Times New Roman"/>
                <a:cs typeface="Times New Roman"/>
              </a:rPr>
              <a:t> </a:t>
            </a:r>
            <a:r>
              <a:rPr lang="en-US" sz="2000" err="1">
                <a:latin typeface="Times New Roman"/>
                <a:cs typeface="Times New Roman"/>
              </a:rPr>
              <a:t>zadaća</a:t>
            </a:r>
            <a:r>
              <a:rPr lang="en-US" sz="2000">
                <a:latin typeface="Times New Roman"/>
                <a:cs typeface="Times New Roman"/>
              </a:rPr>
              <a:t> se </a:t>
            </a:r>
            <a:r>
              <a:rPr lang="en-US" sz="2000" err="1">
                <a:latin typeface="Times New Roman"/>
                <a:cs typeface="Times New Roman"/>
              </a:rPr>
              <a:t>piš</a:t>
            </a:r>
            <a:r>
              <a:rPr lang="hr-HR" sz="2000">
                <a:latin typeface="Times New Roman"/>
                <a:cs typeface="Times New Roman"/>
              </a:rPr>
              <a:t>e najkasnije do 15:30. </a:t>
            </a:r>
            <a:endParaRPr lang="en-US"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2000">
                <a:latin typeface="Times New Roman"/>
                <a:cs typeface="Times New Roman"/>
              </a:rPr>
              <a:t>ZADAĆA VIKENDOM!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2000">
                <a:latin typeface="Times New Roman"/>
                <a:cs typeface="Times New Roman"/>
              </a:rPr>
              <a:t>HJ, MAT, PID</a:t>
            </a:r>
          </a:p>
          <a:p>
            <a:pPr>
              <a:lnSpc>
                <a:spcPct val="100000"/>
              </a:lnSpc>
            </a:pPr>
            <a:r>
              <a:rPr lang="en-US" sz="2000">
                <a:latin typeface="Times New Roman"/>
                <a:cs typeface="Times New Roman"/>
              </a:rPr>
              <a:t>EJ, NJEM, VJ, INF, DOD/DOP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12FC2-BA6A-3222-D78D-41F8E1879EE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08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6">
            <a:extLst>
              <a:ext uri="{FF2B5EF4-FFF2-40B4-BE49-F238E27FC236}">
                <a16:creationId xmlns:a16="http://schemas.microsoft.com/office/drawing/2014/main" id="{E8F56D66-B801-7739-3583-615E690EC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0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E90871-5227-F9E0-808F-0BD75D125B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624213"/>
              </p:ext>
            </p:extLst>
          </p:nvPr>
        </p:nvGraphicFramePr>
        <p:xfrm>
          <a:off x="723181" y="1472484"/>
          <a:ext cx="10932543" cy="426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6467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7F9EBA"/>
          </a:solidFill>
          <a:ln w="25400">
            <a:solidFill>
              <a:srgbClr val="7F9E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2D50E-B901-16F6-34CD-5B907793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i="1" dirty="0" err="1">
                <a:solidFill>
                  <a:schemeClr val="bg1"/>
                </a:solidFill>
                <a:latin typeface="Times New Roman"/>
                <a:cs typeface="Times New Roman"/>
              </a:rPr>
              <a:t>Ostale</a:t>
            </a:r>
            <a:r>
              <a:rPr lang="en-US" sz="4400" b="1" i="1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4400" b="1" i="1" dirty="0" err="1">
                <a:solidFill>
                  <a:schemeClr val="bg1"/>
                </a:solidFill>
                <a:latin typeface="Times New Roman"/>
                <a:cs typeface="Times New Roman"/>
              </a:rPr>
              <a:t>informacije</a:t>
            </a:r>
            <a:r>
              <a:rPr lang="en-US" sz="4400" b="1" i="1" dirty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en-US" sz="4400" b="1" i="1" dirty="0" err="1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lang="en-US" sz="44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Times New Roman"/>
                <a:cs typeface="Times New Roman"/>
              </a:rPr>
              <a:t>napomene</a:t>
            </a:r>
            <a:endParaRPr lang="en-US"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5279F-A7C7-FAEB-9B06-CF6C28DF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354" y="2535846"/>
            <a:ext cx="9889067" cy="238238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Informacije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prema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dogovoru</a:t>
            </a:r>
            <a:r>
              <a:rPr lang="hr-HR" sz="2400" dirty="0">
                <a:solidFill>
                  <a:schemeClr val="bg1"/>
                </a:solidFill>
                <a:latin typeface="Times New Roman"/>
                <a:cs typeface="Times New Roman"/>
              </a:rPr>
              <a:t> – najaviti tjedan </a:t>
            </a:r>
            <a:r>
              <a:rPr lang="hr-HR" sz="2400">
                <a:solidFill>
                  <a:schemeClr val="bg1"/>
                </a:solidFill>
                <a:latin typeface="Times New Roman"/>
                <a:cs typeface="Times New Roman"/>
              </a:rPr>
              <a:t>dana unaprijed.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Samostalan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odlazak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djeteta</a:t>
            </a:r>
            <a:r>
              <a:rPr lang="hr-HR" sz="2400" dirty="0">
                <a:solidFill>
                  <a:schemeClr val="bg1"/>
                </a:solidFill>
                <a:latin typeface="Times New Roman"/>
                <a:cs typeface="Times New Roman"/>
              </a:rPr>
              <a:t> – suglasnosti. </a:t>
            </a: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Portfolio.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Prvih mjesec dana pisati djetetu u </a:t>
            </a:r>
            <a:r>
              <a:rPr lang="hr-HR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informativku</a:t>
            </a:r>
            <a:r>
              <a:rPr lang="hr-HR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ide li taj dan u produženi boravak, na autobus ili ga se čeka ispred škole (za djecu koja prvi put kreću u boravak).</a:t>
            </a:r>
            <a:endParaRPr lang="hr-HR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114CDC-B038-0537-2458-515057F8A2D5}"/>
              </a:ext>
            </a:extLst>
          </p:cNvPr>
          <p:cNvSpPr txBox="1">
            <a:spLocks/>
          </p:cNvSpPr>
          <p:nvPr/>
        </p:nvSpPr>
        <p:spPr>
          <a:xfrm>
            <a:off x="575564" y="4633079"/>
            <a:ext cx="10909640" cy="1510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UGOVOR O OSTVARIVANJU PROGRAMA PRODUŽENOG BORAVKA u </a:t>
            </a:r>
            <a:r>
              <a:rPr lang="en-US" sz="24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šk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. god. 202</a:t>
            </a:r>
            <a:r>
              <a:rPr lang="hr-HR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./202</a:t>
            </a:r>
            <a:r>
              <a:rPr lang="hr-HR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957790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243941"/>
      </a:dk2>
      <a:lt2>
        <a:srgbClr val="E8E5E2"/>
      </a:lt2>
      <a:accent1>
        <a:srgbClr val="7F9EBA"/>
      </a:accent1>
      <a:accent2>
        <a:srgbClr val="81A8AB"/>
      </a:accent2>
      <a:accent3>
        <a:srgbClr val="969CC6"/>
      </a:accent3>
      <a:accent4>
        <a:srgbClr val="BA807F"/>
      </a:accent4>
      <a:accent5>
        <a:srgbClr val="BB9B82"/>
      </a:accent5>
      <a:accent6>
        <a:srgbClr val="AAA274"/>
      </a:accent6>
      <a:hlink>
        <a:srgbClr val="9F7C5D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465</Words>
  <Application>Microsoft Office PowerPoint</Application>
  <PresentationFormat>Široki zaslon</PresentationFormat>
  <Paragraphs>63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Modern Love</vt:lpstr>
      <vt:lpstr>The Hand</vt:lpstr>
      <vt:lpstr>Times New Roman</vt:lpstr>
      <vt:lpstr>SketchyVTI</vt:lpstr>
      <vt:lpstr>PRODUŽENI BORAVAK</vt:lpstr>
      <vt:lpstr>ŠTO JE PRODUŽENI BORAVAK I KAKO JE ORGANIZIRAN?</vt:lpstr>
      <vt:lpstr>ORGANIZIRANO I SLOBODNO VRIJEME</vt:lpstr>
      <vt:lpstr>https://os-ddomjanic-zelina.skole.hr/produzeni-boravak-novosti/ </vt:lpstr>
      <vt:lpstr>2 SMJENE:  PRIJEPODNE I POSLIJEPODNE</vt:lpstr>
      <vt:lpstr>ŠKOLSKA KUHINJA (jelovnik na stranici škole)</vt:lpstr>
      <vt:lpstr>DOMAĆA ZADAĆA</vt:lpstr>
      <vt:lpstr>PowerPoint prezentacija</vt:lpstr>
      <vt:lpstr>Ostale informacije i napomene</vt:lpstr>
      <vt:lpstr>PowerPoint prezentacija</vt:lpstr>
      <vt:lpstr>Sretno u školi!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Valentina Filipović</cp:lastModifiedBy>
  <cp:revision>740</cp:revision>
  <dcterms:created xsi:type="dcterms:W3CDTF">2019-10-16T03:03:10Z</dcterms:created>
  <dcterms:modified xsi:type="dcterms:W3CDTF">2025-08-29T17:29:13Z</dcterms:modified>
</cp:coreProperties>
</file>